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7"/>
  </p:notesMasterIdLst>
  <p:sldIdLst>
    <p:sldId id="256" r:id="rId3"/>
    <p:sldId id="285" r:id="rId4"/>
    <p:sldId id="257" r:id="rId5"/>
    <p:sldId id="279" r:id="rId6"/>
    <p:sldId id="280" r:id="rId7"/>
    <p:sldId id="290" r:id="rId8"/>
    <p:sldId id="265" r:id="rId9"/>
    <p:sldId id="264" r:id="rId10"/>
    <p:sldId id="267" r:id="rId11"/>
    <p:sldId id="269" r:id="rId12"/>
    <p:sldId id="291" r:id="rId13"/>
    <p:sldId id="270" r:id="rId14"/>
    <p:sldId id="271" r:id="rId15"/>
    <p:sldId id="263" r:id="rId16"/>
  </p:sldIdLst>
  <p:sldSz cx="9144000" cy="6858000" type="screen4x3"/>
  <p:notesSz cx="6761163" cy="99425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FDDDD9-BE81-459E-9ECB-259CBC84FE6E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1E11D03E-3D01-4552-8BD9-05485B0CC78F}">
      <dgm:prSet custT="1"/>
      <dgm:spPr>
        <a:xfrm>
          <a:off x="3057097" y="3063017"/>
          <a:ext cx="1265512" cy="1421011"/>
        </a:xfrm>
        <a:blipFill rotWithShape="0"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kumimoji="1" lang="zh-TW" altLang="en-US" sz="3200" b="1" dirty="0" smtClean="0">
              <a:solidFill>
                <a:sysClr val="windowText" lastClr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服務</a:t>
          </a:r>
        </a:p>
      </dgm:t>
    </dgm:pt>
    <dgm:pt modelId="{1F78C144-5453-416B-BBE7-5BF50A96DA45}" type="sibTrans" cxnId="{CAC94C05-EF98-4DDA-ABFA-D946AE4CC0B2}">
      <dgm:prSet/>
      <dgm:spPr/>
      <dgm:t>
        <a:bodyPr/>
        <a:lstStyle/>
        <a:p>
          <a:endParaRPr lang="zh-TW" altLang="en-US"/>
        </a:p>
      </dgm:t>
    </dgm:pt>
    <dgm:pt modelId="{D26E0CF3-BEAF-4C7A-A6D6-3B0117B05A20}" type="parTrans" cxnId="{CAC94C05-EF98-4DDA-ABFA-D946AE4CC0B2}">
      <dgm:prSet/>
      <dgm:spPr>
        <a:xfrm rot="879892">
          <a:off x="2129754" y="3457011"/>
          <a:ext cx="959484" cy="67587"/>
        </a:xfrm>
        <a:noFill/>
        <a:ln w="381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TW" altLang="en-US"/>
        </a:p>
      </dgm:t>
    </dgm:pt>
    <dgm:pt modelId="{142C9132-438E-4684-8A52-E5335327F1B1}">
      <dgm:prSet custT="1"/>
      <dgm:spPr>
        <a:xfrm>
          <a:off x="2771044" y="1160788"/>
          <a:ext cx="1593148" cy="1437877"/>
        </a:xfrm>
        <a:blipFill rotWithShape="0"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kumimoji="1" lang="zh-TW" altLang="en-US" sz="3600" b="1" dirty="0" smtClean="0">
              <a:solidFill>
                <a:sysClr val="windowText" lastClr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愛</a:t>
          </a:r>
          <a:endParaRPr kumimoji="1" lang="en-US" sz="3600" b="1" dirty="0">
            <a:solidFill>
              <a:sysClr val="windowText" lastClr="000000"/>
            </a:solidFill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</dgm:t>
    </dgm:pt>
    <dgm:pt modelId="{4A87D7A0-AA26-465B-90EF-0FE69F8F7D09}" type="sibTrans" cxnId="{1518724D-494D-4FB9-BDB6-27EE2D9E1A31}">
      <dgm:prSet/>
      <dgm:spPr/>
      <dgm:t>
        <a:bodyPr/>
        <a:lstStyle/>
        <a:p>
          <a:endParaRPr lang="zh-TW" altLang="en-US"/>
        </a:p>
      </dgm:t>
    </dgm:pt>
    <dgm:pt modelId="{6E2BCDA7-CEB2-4AF4-A06D-55E6403F76E1}" type="parTrans" cxnId="{1518724D-494D-4FB9-BDB6-27EE2D9E1A31}">
      <dgm:prSet/>
      <dgm:spPr>
        <a:xfrm rot="19888120">
          <a:off x="2094245" y="2418024"/>
          <a:ext cx="842170" cy="67587"/>
        </a:xfrm>
        <a:noFill/>
        <a:ln w="381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TW" altLang="en-US"/>
        </a:p>
      </dgm:t>
    </dgm:pt>
    <dgm:pt modelId="{BD433E6F-6FF0-4AA8-AC07-E6C6323416F1}" type="pres">
      <dgm:prSet presAssocID="{2AFDDDD9-BE81-459E-9ECB-259CBC84FE6E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86560C4-63C6-47D0-B1C4-FF3E4358A84A}" type="pres">
      <dgm:prSet presAssocID="{2AFDDDD9-BE81-459E-9ECB-259CBC84FE6E}" presName="cycle" presStyleCnt="0"/>
      <dgm:spPr/>
    </dgm:pt>
    <dgm:pt modelId="{C850908D-E93E-4424-A647-77FAFCFBA5EA}" type="pres">
      <dgm:prSet presAssocID="{2AFDDDD9-BE81-459E-9ECB-259CBC84FE6E}" presName="centerShape" presStyleCnt="0"/>
      <dgm:spPr/>
    </dgm:pt>
    <dgm:pt modelId="{108966E1-7AE0-46D3-825F-77BDD52662BB}" type="pres">
      <dgm:prSet presAssocID="{2AFDDDD9-BE81-459E-9ECB-259CBC84FE6E}" presName="connSite" presStyleLbl="node1" presStyleIdx="0" presStyleCnt="3"/>
      <dgm:spPr/>
    </dgm:pt>
    <dgm:pt modelId="{D1107028-F271-4D96-A347-51B65FC9A7C9}" type="pres">
      <dgm:prSet presAssocID="{2AFDDDD9-BE81-459E-9ECB-259CBC84FE6E}" presName="visible" presStyleLbl="node1" presStyleIdx="0" presStyleCnt="3" custScaleX="100794" custScaleY="78952" custLinFactNeighborY="1619"/>
      <dgm:spPr>
        <a:xfrm>
          <a:off x="-25055" y="2174395"/>
          <a:ext cx="2561767" cy="2006633"/>
        </a:xfrm>
        <a:prstGeom prst="ellipse">
          <a:avLst/>
        </a:prstGeom>
        <a:blipFill rotWithShape="1">
          <a:blip xmlns:r="http://schemas.openxmlformats.org/officeDocument/2006/relationships"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zh-TW" altLang="en-US"/>
        </a:p>
      </dgm:t>
    </dgm:pt>
    <dgm:pt modelId="{420B96C7-AA77-47BB-90A6-B47E4193CE92}" type="pres">
      <dgm:prSet presAssocID="{6E2BCDA7-CEB2-4AF4-A06D-55E6403F76E1}" presName="Name25" presStyleLbl="parChTrans1D1" presStyleIdx="0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0" y="30673"/>
              </a:moveTo>
              <a:lnTo>
                <a:pt x="1177122" y="30673"/>
              </a:lnTo>
            </a:path>
          </a:pathLst>
        </a:custGeom>
      </dgm:spPr>
      <dgm:t>
        <a:bodyPr/>
        <a:lstStyle/>
        <a:p>
          <a:endParaRPr lang="zh-TW" altLang="en-US"/>
        </a:p>
      </dgm:t>
    </dgm:pt>
    <dgm:pt modelId="{5AFDB97F-34BA-458B-B347-1985129BB7A0}" type="pres">
      <dgm:prSet presAssocID="{142C9132-438E-4684-8A52-E5335327F1B1}" presName="node" presStyleCnt="0"/>
      <dgm:spPr/>
    </dgm:pt>
    <dgm:pt modelId="{72E503C9-6CA6-4881-891D-6C9D6807EF12}" type="pres">
      <dgm:prSet presAssocID="{142C9132-438E-4684-8A52-E5335327F1B1}" presName="parentNode" presStyleLbl="node1" presStyleIdx="1" presStyleCnt="3" custScaleX="118715" custScaleY="94290" custLinFactNeighborX="-901" custLinFactNeighborY="-32934">
        <dgm:presLayoutVars>
          <dgm:chMax val="1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zh-TW" altLang="en-US"/>
        </a:p>
      </dgm:t>
    </dgm:pt>
    <dgm:pt modelId="{32AA8AD4-3E59-4E2A-BF3E-00D9E67C8218}" type="pres">
      <dgm:prSet presAssocID="{142C9132-438E-4684-8A52-E5335327F1B1}" presName="childNode" presStyleLbl="revTx" presStyleIdx="0" presStyleCnt="0">
        <dgm:presLayoutVars>
          <dgm:bulletEnabled val="1"/>
        </dgm:presLayoutVars>
      </dgm:prSet>
      <dgm:spPr/>
    </dgm:pt>
    <dgm:pt modelId="{0FF0009F-EBF7-4F84-81D9-C2D6D9E5C312}" type="pres">
      <dgm:prSet presAssocID="{D26E0CF3-BEAF-4C7A-A6D6-3B0117B05A20}" presName="Name25" presStyleLbl="parChTrans1D1" presStyleIdx="1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0" y="30673"/>
              </a:moveTo>
              <a:lnTo>
                <a:pt x="982108" y="30673"/>
              </a:lnTo>
            </a:path>
          </a:pathLst>
        </a:custGeom>
      </dgm:spPr>
      <dgm:t>
        <a:bodyPr/>
        <a:lstStyle/>
        <a:p>
          <a:endParaRPr lang="zh-TW" altLang="en-US"/>
        </a:p>
      </dgm:t>
    </dgm:pt>
    <dgm:pt modelId="{96063132-4E76-4A94-97D1-05C536059445}" type="pres">
      <dgm:prSet presAssocID="{1E11D03E-3D01-4552-8BD9-05485B0CC78F}" presName="node" presStyleCnt="0"/>
      <dgm:spPr/>
    </dgm:pt>
    <dgm:pt modelId="{19480495-E96F-47D8-B2E6-41F22F5B5AF5}" type="pres">
      <dgm:prSet presAssocID="{1E11D03E-3D01-4552-8BD9-05485B0CC78F}" presName="parentNode" presStyleLbl="node1" presStyleIdx="2" presStyleCnt="3" custScaleX="128959" custScaleY="93184" custLinFactNeighborX="10183" custLinFactNeighborY="21510">
        <dgm:presLayoutVars>
          <dgm:chMax val="1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zh-TW" altLang="en-US"/>
        </a:p>
      </dgm:t>
    </dgm:pt>
    <dgm:pt modelId="{A8DDA3CD-6704-4110-AD81-46D85F0CAB77}" type="pres">
      <dgm:prSet presAssocID="{1E11D03E-3D01-4552-8BD9-05485B0CC78F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0BF07FA6-3DE6-412A-B3B7-6E8FBB434FB9}" type="presOf" srcId="{6E2BCDA7-CEB2-4AF4-A06D-55E6403F76E1}" destId="{420B96C7-AA77-47BB-90A6-B47E4193CE92}" srcOrd="0" destOrd="0" presId="urn:microsoft.com/office/officeart/2005/8/layout/radial2"/>
    <dgm:cxn modelId="{FEFD46F1-A442-46D5-B1B8-6A9D78319C87}" type="presOf" srcId="{2AFDDDD9-BE81-459E-9ECB-259CBC84FE6E}" destId="{BD433E6F-6FF0-4AA8-AC07-E6C6323416F1}" srcOrd="0" destOrd="0" presId="urn:microsoft.com/office/officeart/2005/8/layout/radial2"/>
    <dgm:cxn modelId="{C651BA45-3490-4321-BF18-9F760E74B3F2}" type="presOf" srcId="{1E11D03E-3D01-4552-8BD9-05485B0CC78F}" destId="{19480495-E96F-47D8-B2E6-41F22F5B5AF5}" srcOrd="0" destOrd="0" presId="urn:microsoft.com/office/officeart/2005/8/layout/radial2"/>
    <dgm:cxn modelId="{27897F5B-9A89-49FC-8FAE-D8A5456ADA37}" type="presOf" srcId="{142C9132-438E-4684-8A52-E5335327F1B1}" destId="{72E503C9-6CA6-4881-891D-6C9D6807EF12}" srcOrd="0" destOrd="0" presId="urn:microsoft.com/office/officeart/2005/8/layout/radial2"/>
    <dgm:cxn modelId="{CAC94C05-EF98-4DDA-ABFA-D946AE4CC0B2}" srcId="{2AFDDDD9-BE81-459E-9ECB-259CBC84FE6E}" destId="{1E11D03E-3D01-4552-8BD9-05485B0CC78F}" srcOrd="1" destOrd="0" parTransId="{D26E0CF3-BEAF-4C7A-A6D6-3B0117B05A20}" sibTransId="{1F78C144-5453-416B-BBE7-5BF50A96DA45}"/>
    <dgm:cxn modelId="{1518724D-494D-4FB9-BDB6-27EE2D9E1A31}" srcId="{2AFDDDD9-BE81-459E-9ECB-259CBC84FE6E}" destId="{142C9132-438E-4684-8A52-E5335327F1B1}" srcOrd="0" destOrd="0" parTransId="{6E2BCDA7-CEB2-4AF4-A06D-55E6403F76E1}" sibTransId="{4A87D7A0-AA26-465B-90EF-0FE69F8F7D09}"/>
    <dgm:cxn modelId="{49DEA3BF-A725-43ED-8038-A17D862D6A3D}" type="presOf" srcId="{D26E0CF3-BEAF-4C7A-A6D6-3B0117B05A20}" destId="{0FF0009F-EBF7-4F84-81D9-C2D6D9E5C312}" srcOrd="0" destOrd="0" presId="urn:microsoft.com/office/officeart/2005/8/layout/radial2"/>
    <dgm:cxn modelId="{058F76B8-8C5A-4A4E-9884-75E2069A2D6F}" type="presParOf" srcId="{BD433E6F-6FF0-4AA8-AC07-E6C6323416F1}" destId="{186560C4-63C6-47D0-B1C4-FF3E4358A84A}" srcOrd="0" destOrd="0" presId="urn:microsoft.com/office/officeart/2005/8/layout/radial2"/>
    <dgm:cxn modelId="{8CF05A73-95AF-4CDD-BEDC-D9BD46D492AF}" type="presParOf" srcId="{186560C4-63C6-47D0-B1C4-FF3E4358A84A}" destId="{C850908D-E93E-4424-A647-77FAFCFBA5EA}" srcOrd="0" destOrd="0" presId="urn:microsoft.com/office/officeart/2005/8/layout/radial2"/>
    <dgm:cxn modelId="{4480455E-E428-458C-9236-9C217615BE23}" type="presParOf" srcId="{C850908D-E93E-4424-A647-77FAFCFBA5EA}" destId="{108966E1-7AE0-46D3-825F-77BDD52662BB}" srcOrd="0" destOrd="0" presId="urn:microsoft.com/office/officeart/2005/8/layout/radial2"/>
    <dgm:cxn modelId="{62A181C6-4415-49FE-B2C5-3932C4450EFE}" type="presParOf" srcId="{C850908D-E93E-4424-A647-77FAFCFBA5EA}" destId="{D1107028-F271-4D96-A347-51B65FC9A7C9}" srcOrd="1" destOrd="0" presId="urn:microsoft.com/office/officeart/2005/8/layout/radial2"/>
    <dgm:cxn modelId="{840D364B-C74D-4563-A8D9-2502A5A97068}" type="presParOf" srcId="{186560C4-63C6-47D0-B1C4-FF3E4358A84A}" destId="{420B96C7-AA77-47BB-90A6-B47E4193CE92}" srcOrd="1" destOrd="0" presId="urn:microsoft.com/office/officeart/2005/8/layout/radial2"/>
    <dgm:cxn modelId="{A3666D67-4F46-44F4-BFE1-4CE2EBFE14BD}" type="presParOf" srcId="{186560C4-63C6-47D0-B1C4-FF3E4358A84A}" destId="{5AFDB97F-34BA-458B-B347-1985129BB7A0}" srcOrd="2" destOrd="0" presId="urn:microsoft.com/office/officeart/2005/8/layout/radial2"/>
    <dgm:cxn modelId="{FB162651-1CC6-4667-A928-A01EFAF964D0}" type="presParOf" srcId="{5AFDB97F-34BA-458B-B347-1985129BB7A0}" destId="{72E503C9-6CA6-4881-891D-6C9D6807EF12}" srcOrd="0" destOrd="0" presId="urn:microsoft.com/office/officeart/2005/8/layout/radial2"/>
    <dgm:cxn modelId="{54309C65-8B9C-49AE-8F2A-22C576E4B772}" type="presParOf" srcId="{5AFDB97F-34BA-458B-B347-1985129BB7A0}" destId="{32AA8AD4-3E59-4E2A-BF3E-00D9E67C8218}" srcOrd="1" destOrd="0" presId="urn:microsoft.com/office/officeart/2005/8/layout/radial2"/>
    <dgm:cxn modelId="{7B4AC358-FBF8-40E5-A271-7164E36DC52D}" type="presParOf" srcId="{186560C4-63C6-47D0-B1C4-FF3E4358A84A}" destId="{0FF0009F-EBF7-4F84-81D9-C2D6D9E5C312}" srcOrd="3" destOrd="0" presId="urn:microsoft.com/office/officeart/2005/8/layout/radial2"/>
    <dgm:cxn modelId="{0D2B26C0-2A80-490C-BF68-A73EFB6C795B}" type="presParOf" srcId="{186560C4-63C6-47D0-B1C4-FF3E4358A84A}" destId="{96063132-4E76-4A94-97D1-05C536059445}" srcOrd="4" destOrd="0" presId="urn:microsoft.com/office/officeart/2005/8/layout/radial2"/>
    <dgm:cxn modelId="{85F1E696-874B-4C98-BDE6-9E135885FB68}" type="presParOf" srcId="{96063132-4E76-4A94-97D1-05C536059445}" destId="{19480495-E96F-47D8-B2E6-41F22F5B5AF5}" srcOrd="0" destOrd="0" presId="urn:microsoft.com/office/officeart/2005/8/layout/radial2"/>
    <dgm:cxn modelId="{B75C8FD3-6C10-46D5-AD06-75E33C910737}" type="presParOf" srcId="{96063132-4E76-4A94-97D1-05C536059445}" destId="{A8DDA3CD-6704-4110-AD81-46D85F0CAB77}" srcOrd="1" destOrd="0" presId="urn:microsoft.com/office/officeart/2005/8/layout/radial2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0009F-EBF7-4F84-81D9-C2D6D9E5C312}">
      <dsp:nvSpPr>
        <dsp:cNvPr id="0" name=""/>
        <dsp:cNvSpPr/>
      </dsp:nvSpPr>
      <dsp:spPr>
        <a:xfrm rot="2032572">
          <a:off x="1948628" y="3962879"/>
          <a:ext cx="943266" cy="67587"/>
        </a:xfrm>
        <a:custGeom>
          <a:avLst/>
          <a:gdLst/>
          <a:ahLst/>
          <a:cxnLst/>
          <a:rect l="0" t="0" r="0" b="0"/>
          <a:pathLst>
            <a:path>
              <a:moveTo>
                <a:pt x="0" y="30673"/>
              </a:moveTo>
              <a:lnTo>
                <a:pt x="982108" y="30673"/>
              </a:lnTo>
            </a:path>
          </a:pathLst>
        </a:custGeom>
        <a:noFill/>
        <a:ln w="381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0B96C7-AA77-47BB-90A6-B47E4193CE92}">
      <dsp:nvSpPr>
        <dsp:cNvPr id="0" name=""/>
        <dsp:cNvSpPr/>
      </dsp:nvSpPr>
      <dsp:spPr>
        <a:xfrm rot="19293540">
          <a:off x="1929934" y="2113415"/>
          <a:ext cx="911246" cy="67587"/>
        </a:xfrm>
        <a:custGeom>
          <a:avLst/>
          <a:gdLst/>
          <a:ahLst/>
          <a:cxnLst/>
          <a:rect l="0" t="0" r="0" b="0"/>
          <a:pathLst>
            <a:path>
              <a:moveTo>
                <a:pt x="0" y="30673"/>
              </a:moveTo>
              <a:lnTo>
                <a:pt x="1177122" y="30673"/>
              </a:lnTo>
            </a:path>
          </a:pathLst>
        </a:custGeom>
        <a:noFill/>
        <a:ln w="381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07028-F271-4D96-A347-51B65FC9A7C9}">
      <dsp:nvSpPr>
        <dsp:cNvPr id="0" name=""/>
        <dsp:cNvSpPr/>
      </dsp:nvSpPr>
      <dsp:spPr>
        <a:xfrm>
          <a:off x="-141747" y="2174395"/>
          <a:ext cx="2561767" cy="2006633"/>
        </a:xfrm>
        <a:prstGeom prst="ellipse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E503C9-6CA6-4881-891D-6C9D6807EF12}">
      <dsp:nvSpPr>
        <dsp:cNvPr id="0" name=""/>
        <dsp:cNvSpPr/>
      </dsp:nvSpPr>
      <dsp:spPr>
        <a:xfrm>
          <a:off x="2477505" y="636799"/>
          <a:ext cx="1810347" cy="1437877"/>
        </a:xfrm>
        <a:prstGeom prst="ellipse">
          <a:avLst/>
        </a:prstGeom>
        <a:blipFill rotWithShape="0">
          <a:blip xmlns:r="http://schemas.openxmlformats.org/officeDocument/2006/relationships"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600" b="1" kern="1200" dirty="0" smtClean="0">
              <a:solidFill>
                <a:sysClr val="windowText" lastClr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愛</a:t>
          </a:r>
          <a:endParaRPr kumimoji="1" lang="en-US" sz="3600" b="1" kern="1200" dirty="0">
            <a:solidFill>
              <a:sysClr val="windowText" lastClr="000000"/>
            </a:solidFill>
            <a:latin typeface="標楷體" panose="03000509000000000000" pitchFamily="65" charset="-120"/>
            <a:ea typeface="標楷體" panose="03000509000000000000" pitchFamily="65" charset="-120"/>
            <a:cs typeface="+mn-cs"/>
          </a:endParaRPr>
        </a:p>
      </dsp:txBody>
      <dsp:txXfrm>
        <a:off x="2742624" y="847371"/>
        <a:ext cx="1280109" cy="1016733"/>
      </dsp:txXfrm>
    </dsp:sp>
    <dsp:sp modelId="{19480495-E96F-47D8-B2E6-41F22F5B5AF5}">
      <dsp:nvSpPr>
        <dsp:cNvPr id="0" name=""/>
        <dsp:cNvSpPr/>
      </dsp:nvSpPr>
      <dsp:spPr>
        <a:xfrm>
          <a:off x="2548896" y="4032674"/>
          <a:ext cx="1966563" cy="1421011"/>
        </a:xfrm>
        <a:prstGeom prst="ellipse">
          <a:avLst/>
        </a:prstGeom>
        <a:blipFill rotWithShape="0">
          <a:blip xmlns:r="http://schemas.openxmlformats.org/officeDocument/2006/relationships"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200" b="1" kern="1200" dirty="0" smtClean="0">
              <a:solidFill>
                <a:sysClr val="windowText" lastClr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服務</a:t>
          </a:r>
        </a:p>
      </dsp:txBody>
      <dsp:txXfrm>
        <a:off x="2836892" y="4240776"/>
        <a:ext cx="1390571" cy="10048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69DDC-E57C-428A-8F3A-0E17D7BB84A7}" type="datetimeFigureOut">
              <a:rPr lang="zh-TW" altLang="en-US" smtClean="0"/>
              <a:t>2020/2/25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25307-F3E1-4255-B9A9-63DCDA20A8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6982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360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3600">
              <a:solidFill>
                <a:srgbClr val="000000"/>
              </a:solidFill>
            </a:endParaRP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zh-TW"/>
              <a:t>按一下以編輯母片標題樣式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zh-TW"/>
              <a:t>按一下以編輯母片副標題樣式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C1F63696-440C-403F-9AD2-66938D0C217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58192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91D5C238-1034-49D6-8B92-507702F87F9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9996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342C3AD3-AB12-4269-84FD-51B03F8E95F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7512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E921C3FF-A078-4549-A7C0-B177A81A732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30246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B7A88DA7-5C02-4EA2-94C2-93487473AC4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11953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6C7CEBD3-6559-45D0-9397-0AD8D1BADE6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282138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B6234149-A6DC-4525-B69F-97DA07F6776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9679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EDC72E81-A5AF-45E5-9165-932F6809EC0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12672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49F7D471-341A-43EF-80CC-129CEB715A6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50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930B3FBF-64EE-42F7-92DA-A3A62AF36A9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3258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D0DB7A59-0D9D-4410-B18E-D56552F958A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73749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HY울릉도M" pitchFamily="18" charset="-127"/>
              </a:defRPr>
            </a:lvl1pPr>
          </a:lstStyle>
          <a:p>
            <a:fld id="{2BF81B59-235E-41A0-A716-2F39FEAF9E5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76829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 anchor="t"/>
          <a:lstStyle>
            <a:lvl1pPr>
              <a:defRPr>
                <a:ea typeface="HY울릉도M" pitchFamily="18" charset="-127"/>
              </a:defRPr>
            </a:lvl1pPr>
          </a:lstStyle>
          <a:p>
            <a:fld id="{5D4A71CF-259F-4422-9CB5-813EC3746C2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3675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E74FA10-CC68-47F3-883C-737EA0F364AA}" type="datetimeFigureOut">
              <a:rPr lang="zh-TW" altLang="en-US" smtClean="0"/>
              <a:pPr/>
              <a:t>2020/2/25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5882FCF-E64C-4B66-84C5-5EE551EBA065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按一下以編輯母片標題樣式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按一下以編輯母片</a:t>
            </a:r>
          </a:p>
          <a:p>
            <a:pPr lvl="1"/>
            <a:r>
              <a:rPr lang="en-US" altLang="zh-TW" smtClean="0"/>
              <a:t>第二層</a:t>
            </a:r>
          </a:p>
          <a:p>
            <a:pPr lvl="2"/>
            <a:r>
              <a:rPr lang="en-US" altLang="zh-TW" smtClean="0"/>
              <a:t>第三層</a:t>
            </a:r>
          </a:p>
          <a:p>
            <a:pPr lvl="3"/>
            <a:r>
              <a:rPr lang="en-US" altLang="zh-TW" smtClean="0"/>
              <a:t>第四層</a:t>
            </a:r>
          </a:p>
          <a:p>
            <a:pPr lvl="4"/>
            <a:r>
              <a:rPr lang="en-US" altLang="zh-TW" smtClean="0"/>
              <a:t>第五層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solidFill>
                  <a:srgbClr val="000000"/>
                </a:solidFill>
                <a:latin typeface="+mj-lt"/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>
                <a:solidFill>
                  <a:srgbClr val="000000"/>
                </a:solidFill>
                <a:latin typeface="+mj-lt"/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000000"/>
                </a:solidFill>
                <a:latin typeface="Garamond" panose="02020404030301010803" pitchFamily="18" charset="0"/>
                <a:ea typeface="新細明體" panose="02020500000000000000" pitchFamily="18" charset="-12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B3E547-B1EC-4EEF-8E03-F32AE7C9BB31}" type="slidenum">
              <a:rPr lang="en-US" altLang="zh-TW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 smtClean="0"/>
          </a:p>
        </p:txBody>
      </p:sp>
      <p:sp>
        <p:nvSpPr>
          <p:cNvPr id="4103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3600">
              <a:solidFill>
                <a:srgbClr val="000000"/>
              </a:solidFill>
            </a:endParaRP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3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19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kumimoji="1"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kumimoji="1" sz="2600">
          <a:solidFill>
            <a:schemeClr val="tx1"/>
          </a:solidFill>
          <a:latin typeface="+mn-lt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kumimoji="1" sz="2200">
          <a:solidFill>
            <a:schemeClr val="tx1"/>
          </a:solidFill>
          <a:latin typeface="+mn-lt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kumimoji="1" sz="2000">
          <a:solidFill>
            <a:schemeClr val="tx1"/>
          </a:solidFill>
          <a:latin typeface="+mn-lt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89924" y="1324045"/>
            <a:ext cx="7772400" cy="1368152"/>
          </a:xfrm>
        </p:spPr>
        <p:txBody>
          <a:bodyPr>
            <a:normAutofit fontScale="90000"/>
          </a:bodyPr>
          <a:lstStyle/>
          <a:p>
            <a:r>
              <a:rPr lang="en-US" altLang="zh-TW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TW" sz="8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108</a:t>
            </a:r>
            <a:r>
              <a:rPr lang="zh-TW" altLang="en-US" sz="8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學年度下學期</a:t>
            </a:r>
            <a:r>
              <a:rPr lang="en-US" altLang="zh-TW" sz="8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zh-TW" sz="8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TW" altLang="zh-TW" sz="8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通識課</a:t>
            </a:r>
            <a:r>
              <a:rPr lang="zh-TW" altLang="en-US" sz="8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程</a:t>
            </a:r>
            <a:r>
              <a:rPr lang="zh-TW" altLang="zh-TW" sz="8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說明會</a:t>
            </a:r>
            <a:endParaRPr lang="zh-TW" altLang="en-US" sz="8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221088"/>
            <a:ext cx="3246127" cy="1277115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48" y="5498202"/>
            <a:ext cx="1516366" cy="124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772121"/>
            <a:ext cx="9509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6228184" y="3462953"/>
            <a:ext cx="18197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smtClean="0"/>
              <a:t>109.03.04</a:t>
            </a:r>
            <a:endParaRPr lang="zh-TW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70689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資料庫圖表 12"/>
          <p:cNvGraphicFramePr/>
          <p:nvPr/>
        </p:nvGraphicFramePr>
        <p:xfrm>
          <a:off x="710630" y="-511156"/>
          <a:ext cx="6768752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矩形 13"/>
          <p:cNvSpPr/>
          <p:nvPr/>
        </p:nvSpPr>
        <p:spPr>
          <a:xfrm>
            <a:off x="784225" y="1954213"/>
            <a:ext cx="2032000" cy="1816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真理大學</a:t>
            </a:r>
            <a:endParaRPr kumimoji="1" lang="en-US" altLang="zh-TW" sz="3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通識理念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zh-TW" altLang="en-US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圓形圖 7"/>
          <p:cNvSpPr/>
          <p:nvPr/>
        </p:nvSpPr>
        <p:spPr>
          <a:xfrm>
            <a:off x="5456238" y="574675"/>
            <a:ext cx="3486150" cy="3387725"/>
          </a:xfrm>
          <a:prstGeom prst="pie">
            <a:avLst>
              <a:gd name="adj1" fmla="val 9000000"/>
              <a:gd name="adj2" fmla="val 16200000"/>
            </a:avLst>
          </a:prstGeom>
          <a:solidFill>
            <a:srgbClr val="FF453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4681519"/>
              <a:satOff val="-5839"/>
              <a:lumOff val="1373"/>
              <a:alphaOff val="0"/>
            </a:schemeClr>
          </a:fillRef>
          <a:effectRef idx="0">
            <a:schemeClr val="accent2">
              <a:hueOff val="4681519"/>
              <a:satOff val="-5839"/>
              <a:lumOff val="1373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圓形圖 10"/>
          <p:cNvSpPr/>
          <p:nvPr/>
        </p:nvSpPr>
        <p:spPr>
          <a:xfrm>
            <a:off x="5260975" y="568325"/>
            <a:ext cx="3759200" cy="3305175"/>
          </a:xfrm>
          <a:prstGeom prst="pie">
            <a:avLst>
              <a:gd name="adj1" fmla="val 16200000"/>
              <a:gd name="adj2" fmla="val 1800000"/>
            </a:avLst>
          </a:prstGeom>
          <a:solidFill>
            <a:srgbClr val="23E748"/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50182" name="群組 14"/>
          <p:cNvGrpSpPr>
            <a:grpSpLocks/>
          </p:cNvGrpSpPr>
          <p:nvPr/>
        </p:nvGrpSpPr>
        <p:grpSpPr bwMode="auto">
          <a:xfrm>
            <a:off x="5456238" y="381000"/>
            <a:ext cx="3486150" cy="3717925"/>
            <a:chOff x="2213895" y="429966"/>
            <a:chExt cx="3801808" cy="3801808"/>
          </a:xfrm>
        </p:grpSpPr>
        <p:sp>
          <p:nvSpPr>
            <p:cNvPr id="16" name="圓形圖 15"/>
            <p:cNvSpPr/>
            <p:nvPr/>
          </p:nvSpPr>
          <p:spPr>
            <a:xfrm>
              <a:off x="2213895" y="429966"/>
              <a:ext cx="3801808" cy="3801808"/>
            </a:xfrm>
            <a:prstGeom prst="pie">
              <a:avLst>
                <a:gd name="adj1" fmla="val 1800000"/>
                <a:gd name="adj2" fmla="val 9000000"/>
              </a:avLst>
            </a:prstGeom>
            <a:solidFill>
              <a:srgbClr val="91C60C"/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50198" name="圓形圖 4"/>
            <p:cNvSpPr>
              <a:spLocks noChangeArrowheads="1"/>
            </p:cNvSpPr>
            <p:nvPr/>
          </p:nvSpPr>
          <p:spPr bwMode="auto">
            <a:xfrm>
              <a:off x="3119088" y="2896616"/>
              <a:ext cx="2036683" cy="995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5400" tIns="25400" rIns="25400" bIns="25400" anchor="ctr"/>
            <a:lstStyle>
              <a:lvl1pPr defTabSz="889000">
                <a:defRPr kumimoji="1" sz="36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1pPr>
              <a:lvl2pPr marL="742950" indent="-285750" defTabSz="889000">
                <a:defRPr kumimoji="1" sz="36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2pPr>
              <a:lvl3pPr marL="1143000" indent="-228600" defTabSz="889000">
                <a:defRPr kumimoji="1" sz="36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3pPr>
              <a:lvl4pPr marL="1600200" indent="-228600" defTabSz="889000">
                <a:defRPr kumimoji="1" sz="36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4pPr>
              <a:lvl5pPr marL="2057400" indent="-228600" defTabSz="889000">
                <a:defRPr kumimoji="1" sz="36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5pPr>
              <a:lvl6pPr marL="2514600" indent="-228600" defTabSz="889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6pPr>
              <a:lvl7pPr marL="2971800" indent="-228600" defTabSz="889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7pPr>
              <a:lvl8pPr marL="3429000" indent="-228600" defTabSz="889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8pPr>
              <a:lvl9pPr marL="3886200" indent="-228600" defTabSz="8890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defRPr>
              </a:lvl9pPr>
            </a:lstStyle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zh-TW" altLang="zh-TW" sz="2800" b="1" smtClean="0">
                  <a:solidFill>
                    <a:srgbClr val="000000"/>
                  </a:solidFill>
                  <a:latin typeface="Calibri" panose="020F0502020204030204" pitchFamily="34" charset="0"/>
                  <a:ea typeface="標楷體" panose="03000509000000000000" pitchFamily="65" charset="-120"/>
                </a:rPr>
                <a:t>深耕北台豐富藝文動能</a:t>
              </a:r>
              <a:endParaRPr kumimoji="0" lang="zh-TW" altLang="en-US" sz="2800" b="1" smtClean="0">
                <a:solidFill>
                  <a:srgbClr val="000000"/>
                </a:solidFill>
                <a:latin typeface="Calibri" panose="020F050202020403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50183" name="矩形 5"/>
          <p:cNvSpPr>
            <a:spLocks noChangeArrowheads="1"/>
          </p:cNvSpPr>
          <p:nvPr/>
        </p:nvSpPr>
        <p:spPr bwMode="auto">
          <a:xfrm>
            <a:off x="5741988" y="1046163"/>
            <a:ext cx="141605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社會關懷與多元文化</a:t>
            </a:r>
          </a:p>
        </p:txBody>
      </p:sp>
      <p:sp>
        <p:nvSpPr>
          <p:cNvPr id="50184" name="矩形 17"/>
          <p:cNvSpPr>
            <a:spLocks noChangeArrowheads="1"/>
          </p:cNvSpPr>
          <p:nvPr/>
        </p:nvSpPr>
        <p:spPr bwMode="auto">
          <a:xfrm>
            <a:off x="7121525" y="1174750"/>
            <a:ext cx="36020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自然永續</a:t>
            </a:r>
            <a:endParaRPr lang="en-US" altLang="zh-TW" sz="2800" b="1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與健康</a:t>
            </a:r>
          </a:p>
        </p:txBody>
      </p:sp>
      <p:cxnSp>
        <p:nvCxnSpPr>
          <p:cNvPr id="50185" name="直線接點 19"/>
          <p:cNvCxnSpPr>
            <a:cxnSpLocks noChangeShapeType="1"/>
          </p:cNvCxnSpPr>
          <p:nvPr/>
        </p:nvCxnSpPr>
        <p:spPr bwMode="auto">
          <a:xfrm flipV="1">
            <a:off x="4981575" y="935038"/>
            <a:ext cx="1152525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6" name="直線接點 22"/>
          <p:cNvCxnSpPr>
            <a:cxnSpLocks noChangeShapeType="1"/>
          </p:cNvCxnSpPr>
          <p:nvPr/>
        </p:nvCxnSpPr>
        <p:spPr bwMode="auto">
          <a:xfrm flipV="1">
            <a:off x="5092700" y="3873500"/>
            <a:ext cx="1298575" cy="34925"/>
          </a:xfrm>
          <a:prstGeom prst="line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87" name="矩形 16"/>
          <p:cNvSpPr>
            <a:spLocks noChangeArrowheads="1"/>
          </p:cNvSpPr>
          <p:nvPr/>
        </p:nvSpPr>
        <p:spPr bwMode="auto">
          <a:xfrm>
            <a:off x="3533775" y="2116138"/>
            <a:ext cx="1366838" cy="914400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1800" smtClean="0">
              <a:solidFill>
                <a:srgbClr val="000000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0188" name="矩形 17"/>
          <p:cNvSpPr>
            <a:spLocks noChangeArrowheads="1"/>
          </p:cNvSpPr>
          <p:nvPr/>
        </p:nvSpPr>
        <p:spPr bwMode="auto">
          <a:xfrm>
            <a:off x="3602038" y="2160588"/>
            <a:ext cx="1262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醫社會</a:t>
            </a:r>
          </a:p>
        </p:txBody>
      </p:sp>
      <p:sp>
        <p:nvSpPr>
          <p:cNvPr id="50189" name="矩形 18"/>
          <p:cNvSpPr>
            <a:spLocks noChangeArrowheads="1"/>
          </p:cNvSpPr>
          <p:nvPr/>
        </p:nvSpPr>
        <p:spPr bwMode="auto">
          <a:xfrm>
            <a:off x="3787775" y="2551113"/>
            <a:ext cx="901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2800" b="1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醫人</a:t>
            </a:r>
          </a:p>
        </p:txBody>
      </p:sp>
      <p:cxnSp>
        <p:nvCxnSpPr>
          <p:cNvPr id="50190" name="直線接點 19"/>
          <p:cNvCxnSpPr>
            <a:cxnSpLocks noChangeShapeType="1"/>
          </p:cNvCxnSpPr>
          <p:nvPr/>
        </p:nvCxnSpPr>
        <p:spPr bwMode="auto">
          <a:xfrm>
            <a:off x="4167188" y="1570038"/>
            <a:ext cx="14287" cy="546100"/>
          </a:xfrm>
          <a:prstGeom prst="line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1" name="直線接點 29"/>
          <p:cNvCxnSpPr>
            <a:cxnSpLocks noChangeShapeType="1"/>
          </p:cNvCxnSpPr>
          <p:nvPr/>
        </p:nvCxnSpPr>
        <p:spPr bwMode="auto">
          <a:xfrm>
            <a:off x="4216400" y="3017838"/>
            <a:ext cx="14288" cy="546100"/>
          </a:xfrm>
          <a:prstGeom prst="line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2" name="直線接點 35"/>
          <p:cNvCxnSpPr>
            <a:cxnSpLocks noChangeShapeType="1"/>
          </p:cNvCxnSpPr>
          <p:nvPr/>
        </p:nvCxnSpPr>
        <p:spPr bwMode="auto">
          <a:xfrm>
            <a:off x="8836025" y="2947988"/>
            <a:ext cx="9525" cy="1757362"/>
          </a:xfrm>
          <a:prstGeom prst="line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3" name="直線接點 22"/>
          <p:cNvCxnSpPr>
            <a:cxnSpLocks noChangeShapeType="1"/>
          </p:cNvCxnSpPr>
          <p:nvPr/>
        </p:nvCxnSpPr>
        <p:spPr bwMode="auto">
          <a:xfrm flipV="1">
            <a:off x="6410325" y="4725988"/>
            <a:ext cx="2466975" cy="30162"/>
          </a:xfrm>
          <a:prstGeom prst="line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94" name="直線接點 40"/>
          <p:cNvCxnSpPr>
            <a:cxnSpLocks noChangeShapeType="1"/>
          </p:cNvCxnSpPr>
          <p:nvPr/>
        </p:nvCxnSpPr>
        <p:spPr bwMode="auto">
          <a:xfrm>
            <a:off x="6403975" y="4732338"/>
            <a:ext cx="14288" cy="544512"/>
          </a:xfrm>
          <a:prstGeom prst="line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195" name="矩形 41"/>
          <p:cNvSpPr>
            <a:spLocks noChangeArrowheads="1"/>
          </p:cNvSpPr>
          <p:nvPr/>
        </p:nvSpPr>
        <p:spPr bwMode="auto">
          <a:xfrm>
            <a:off x="5514975" y="5289550"/>
            <a:ext cx="2190750" cy="1173163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TW" altLang="en-US" sz="1800" smtClean="0">
              <a:solidFill>
                <a:srgbClr val="000000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538788" y="5540375"/>
            <a:ext cx="2030412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通識課程</a:t>
            </a:r>
            <a:endParaRPr kumimoji="1" lang="zh-TW" altLang="en-US" sz="3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9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6692" y="2391662"/>
            <a:ext cx="8712968" cy="403959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zh-TW" sz="5200" b="1" dirty="0">
                <a:solidFill>
                  <a:schemeClr val="tx1"/>
                </a:solidFill>
                <a:latin typeface="+mn-ea"/>
              </a:rPr>
              <a:t>(</a:t>
            </a:r>
            <a:r>
              <a:rPr lang="zh-TW" altLang="zh-TW" sz="5200" b="1" dirty="0">
                <a:solidFill>
                  <a:schemeClr val="tx1"/>
                </a:solidFill>
                <a:latin typeface="+mn-ea"/>
              </a:rPr>
              <a:t>一</a:t>
            </a:r>
            <a:r>
              <a:rPr lang="en-US" altLang="zh-TW" sz="5200" b="1" dirty="0">
                <a:solidFill>
                  <a:schemeClr val="tx1"/>
                </a:solidFill>
                <a:latin typeface="+mn-ea"/>
              </a:rPr>
              <a:t>)</a:t>
            </a:r>
            <a:r>
              <a:rPr lang="zh-TW" altLang="zh-TW" sz="5200" b="1" dirty="0">
                <a:solidFill>
                  <a:schemeClr val="tx1"/>
                </a:solidFill>
                <a:latin typeface="+mn-ea"/>
              </a:rPr>
              <a:t>校訂共同必修課程</a:t>
            </a:r>
            <a:endParaRPr lang="en-US" altLang="zh-TW" sz="52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zh-TW" altLang="en-US" sz="5200" b="1" dirty="0">
                <a:solidFill>
                  <a:schemeClr val="tx1"/>
                </a:solidFill>
                <a:latin typeface="+mn-ea"/>
              </a:rPr>
              <a:t>    本國語文、資訊</a:t>
            </a:r>
            <a:r>
              <a:rPr lang="zh-TW" altLang="en-US" sz="5200" b="1" dirty="0" smtClean="0">
                <a:solidFill>
                  <a:schemeClr val="tx1"/>
                </a:solidFill>
                <a:latin typeface="+mn-ea"/>
              </a:rPr>
              <a:t>素養、</a:t>
            </a:r>
            <a:r>
              <a:rPr lang="zh-TW" altLang="zh-TW" sz="5300" b="1" dirty="0" smtClean="0">
                <a:solidFill>
                  <a:schemeClr val="tx1"/>
                </a:solidFill>
              </a:rPr>
              <a:t>外國</a:t>
            </a:r>
            <a:r>
              <a:rPr lang="zh-TW" altLang="en-US" sz="5300" b="1" dirty="0" smtClean="0">
                <a:solidFill>
                  <a:schemeClr val="tx1"/>
                </a:solidFill>
              </a:rPr>
              <a:t>語</a:t>
            </a:r>
            <a:r>
              <a:rPr lang="zh-TW" altLang="zh-TW" sz="5300" b="1" dirty="0" smtClean="0">
                <a:solidFill>
                  <a:schemeClr val="tx1"/>
                </a:solidFill>
              </a:rPr>
              <a:t>文</a:t>
            </a:r>
            <a:r>
              <a:rPr lang="en-US" altLang="zh-TW" sz="5200" b="1" dirty="0" smtClean="0">
                <a:solidFill>
                  <a:schemeClr val="tx1"/>
                </a:solidFill>
                <a:latin typeface="+mn-ea"/>
              </a:rPr>
              <a:t>…</a:t>
            </a:r>
            <a:r>
              <a:rPr lang="zh-TW" altLang="en-US" sz="5200" b="1" dirty="0" smtClean="0">
                <a:solidFill>
                  <a:schemeClr val="tx1"/>
                </a:solidFill>
                <a:latin typeface="+mn-ea"/>
              </a:rPr>
              <a:t>等</a:t>
            </a:r>
            <a:endParaRPr lang="en-US" altLang="zh-TW" sz="5200" b="1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lang="en-US" altLang="zh-TW" sz="52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en-US" altLang="zh-TW" sz="5200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zh-TW" altLang="en-US" sz="5200" b="1" dirty="0" smtClean="0">
                <a:solidFill>
                  <a:schemeClr val="tx1"/>
                </a:solidFill>
                <a:latin typeface="+mn-ea"/>
              </a:rPr>
              <a:t>二</a:t>
            </a:r>
            <a:r>
              <a:rPr lang="en-US" altLang="zh-TW" sz="5200" b="1" dirty="0" smtClean="0">
                <a:solidFill>
                  <a:schemeClr val="tx1"/>
                </a:solidFill>
                <a:latin typeface="+mn-ea"/>
              </a:rPr>
              <a:t>)</a:t>
            </a:r>
            <a:r>
              <a:rPr lang="zh-TW" altLang="en-US" sz="5200" b="1" dirty="0">
                <a:solidFill>
                  <a:schemeClr val="tx1"/>
                </a:solidFill>
                <a:latin typeface="+mn-ea"/>
              </a:rPr>
              <a:t>校訂</a:t>
            </a:r>
            <a:r>
              <a:rPr lang="zh-TW" altLang="en-US" sz="5200" b="1" dirty="0" smtClean="0">
                <a:solidFill>
                  <a:schemeClr val="tx1"/>
                </a:solidFill>
                <a:latin typeface="+mn-ea"/>
              </a:rPr>
              <a:t>共同選修課程</a:t>
            </a:r>
            <a:r>
              <a:rPr lang="en-US" altLang="zh-TW" sz="5200" b="1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en-US" altLang="zh-TW" sz="5200" b="1" dirty="0" smtClean="0">
                <a:solidFill>
                  <a:srgbClr val="C00000"/>
                </a:solidFill>
                <a:latin typeface="+mn-ea"/>
              </a:rPr>
              <a:t>10</a:t>
            </a:r>
            <a:r>
              <a:rPr lang="zh-TW" altLang="en-US" sz="5200" b="1" dirty="0" smtClean="0">
                <a:solidFill>
                  <a:srgbClr val="C00000"/>
                </a:solidFill>
                <a:latin typeface="+mn-ea"/>
              </a:rPr>
              <a:t>學分</a:t>
            </a:r>
            <a:r>
              <a:rPr lang="en-US" altLang="zh-TW" sz="5200" b="1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 marL="0" indent="0">
              <a:buNone/>
            </a:pPr>
            <a:r>
              <a:rPr lang="zh-TW" altLang="en-US" sz="52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zh-TW" altLang="en-US" sz="5200" b="1" dirty="0" smtClean="0">
                <a:solidFill>
                  <a:schemeClr val="tx1"/>
                </a:solidFill>
                <a:latin typeface="+mn-ea"/>
              </a:rPr>
              <a:t>   </a:t>
            </a:r>
            <a:r>
              <a:rPr lang="zh-TW" altLang="en-US" sz="5200" b="1" dirty="0" smtClean="0">
                <a:solidFill>
                  <a:srgbClr val="C00000"/>
                </a:solidFill>
                <a:latin typeface="+mn-ea"/>
              </a:rPr>
              <a:t>由各學系主任負責認定</a:t>
            </a:r>
            <a:r>
              <a:rPr lang="zh-TW" altLang="en-US" sz="5200" b="1" dirty="0" smtClean="0">
                <a:solidFill>
                  <a:srgbClr val="C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，</a:t>
            </a:r>
            <a:r>
              <a:rPr lang="zh-TW" altLang="en-US" sz="5200" b="1" dirty="0" smtClean="0">
                <a:solidFill>
                  <a:srgbClr val="C00000"/>
                </a:solidFill>
                <a:latin typeface="+mn-ea"/>
              </a:rPr>
              <a:t>因此校訂選修課程請直</a:t>
            </a:r>
            <a:endParaRPr lang="en-US" altLang="zh-TW" sz="5200" b="1" dirty="0" smtClean="0">
              <a:solidFill>
                <a:srgbClr val="C00000"/>
              </a:solidFill>
              <a:latin typeface="+mn-ea"/>
            </a:endParaRPr>
          </a:p>
          <a:p>
            <a:pPr marL="0" indent="0">
              <a:buNone/>
            </a:pPr>
            <a:r>
              <a:rPr lang="zh-TW" altLang="en-US" sz="52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zh-TW" altLang="en-US" sz="5200" b="1" dirty="0" smtClean="0">
                <a:solidFill>
                  <a:srgbClr val="C00000"/>
                </a:solidFill>
                <a:latin typeface="+mn-ea"/>
              </a:rPr>
              <a:t>   接問各系。</a:t>
            </a:r>
            <a:endParaRPr lang="zh-TW" altLang="en-US" sz="5200" b="1" dirty="0">
              <a:solidFill>
                <a:srgbClr val="C00000"/>
              </a:solidFill>
              <a:latin typeface="+mn-ea"/>
            </a:endParaRPr>
          </a:p>
          <a:p>
            <a:pPr marL="0" indent="0">
              <a:buNone/>
            </a:pPr>
            <a:endParaRPr lang="en-US" altLang="zh-TW" sz="4000" b="1" dirty="0" smtClean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lang="zh-TW" altLang="zh-TW" sz="40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zh-TW" altLang="en-US" sz="4000" dirty="0" smtClean="0">
                <a:solidFill>
                  <a:schemeClr val="tx1"/>
                </a:solidFill>
                <a:latin typeface="+mn-ea"/>
              </a:rPr>
              <a:t>    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15200" cy="1252728"/>
          </a:xfrm>
        </p:spPr>
        <p:txBody>
          <a:bodyPr>
            <a:normAutofit/>
          </a:bodyPr>
          <a:lstStyle/>
          <a:p>
            <a:r>
              <a:rPr lang="zh-TW" altLang="en-US" sz="6600" b="1" dirty="0" smtClean="0"/>
              <a:t>壹</a:t>
            </a:r>
            <a:r>
              <a:rPr lang="zh-TW" altLang="en-US" sz="6600" b="1" dirty="0" smtClean="0">
                <a:latin typeface="標楷體"/>
                <a:ea typeface="標楷體"/>
              </a:rPr>
              <a:t>、</a:t>
            </a:r>
            <a:r>
              <a:rPr lang="zh-TW" altLang="zh-TW" sz="6600" b="1" dirty="0" smtClean="0"/>
              <a:t>課程說明</a:t>
            </a:r>
            <a:endParaRPr lang="zh-TW" altLang="en-US" sz="66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5245155"/>
            <a:ext cx="1537962" cy="1186104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51" y="5686213"/>
            <a:ext cx="1187698" cy="976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73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1377967"/>
              </p:ext>
            </p:extLst>
          </p:nvPr>
        </p:nvGraphicFramePr>
        <p:xfrm>
          <a:off x="755576" y="2060848"/>
          <a:ext cx="7344816" cy="3672408"/>
        </p:xfrm>
        <a:graphic>
          <a:graphicData uri="http://schemas.openxmlformats.org/drawingml/2006/table">
            <a:tbl>
              <a:tblPr firstRow="1" firstCol="1" bandRow="1"/>
              <a:tblGrid>
                <a:gridCol w="1168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0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5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1898">
                <a:tc row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0" dirty="0" smtClean="0">
                          <a:effectLst/>
                          <a:latin typeface="Times New Roman"/>
                          <a:ea typeface="標楷體"/>
                        </a:rPr>
                        <a:t>通</a:t>
                      </a: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0" dirty="0" smtClean="0">
                          <a:effectLst/>
                          <a:latin typeface="Times New Roman"/>
                          <a:ea typeface="標楷體"/>
                        </a:rPr>
                        <a:t>識</a:t>
                      </a: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0" dirty="0" smtClean="0">
                          <a:effectLst/>
                          <a:latin typeface="Times New Roman"/>
                          <a:ea typeface="標楷體"/>
                        </a:rPr>
                        <a:t>核</a:t>
                      </a: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0" dirty="0" smtClean="0">
                          <a:effectLst/>
                          <a:latin typeface="Times New Roman"/>
                          <a:ea typeface="標楷體"/>
                        </a:rPr>
                        <a:t>心</a:t>
                      </a: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0" dirty="0" smtClean="0">
                          <a:effectLst/>
                          <a:latin typeface="Times New Roman"/>
                          <a:ea typeface="標楷體"/>
                        </a:rPr>
                        <a:t>必</a:t>
                      </a: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0" dirty="0" smtClean="0">
                          <a:effectLst/>
                          <a:latin typeface="Times New Roman"/>
                          <a:ea typeface="標楷體"/>
                        </a:rPr>
                        <a:t>修</a:t>
                      </a:r>
                      <a:endParaRPr lang="zh-TW" sz="40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b="1" kern="100" dirty="0" smtClean="0">
                          <a:effectLst/>
                          <a:latin typeface="Times New Roman"/>
                          <a:ea typeface="標楷體"/>
                        </a:rPr>
                        <a:t>人文科學</a:t>
                      </a:r>
                      <a:endParaRPr lang="en-US" altLang="zh-TW" sz="3200" b="1" kern="10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3200" b="1" kern="100" dirty="0" smtClean="0">
                          <a:effectLst/>
                          <a:latin typeface="Times New Roman"/>
                          <a:ea typeface="標楷體"/>
                        </a:rPr>
                        <a:t>(</a:t>
                      </a:r>
                      <a:r>
                        <a:rPr lang="zh-TW" altLang="en-US" sz="3200" b="1" kern="100" dirty="0" smtClean="0">
                          <a:effectLst/>
                          <a:latin typeface="Times New Roman"/>
                          <a:ea typeface="標楷體"/>
                        </a:rPr>
                        <a:t>二擇一</a:t>
                      </a:r>
                      <a:r>
                        <a:rPr lang="en-US" altLang="zh-TW" sz="3200" b="1" kern="100" dirty="0" smtClean="0">
                          <a:effectLst/>
                          <a:latin typeface="Times New Roman"/>
                          <a:ea typeface="標楷體"/>
                        </a:rPr>
                        <a:t>)</a:t>
                      </a:r>
                      <a:endParaRPr lang="zh-TW" sz="3200" b="1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1" kern="100" dirty="0" smtClean="0">
                          <a:effectLst/>
                          <a:latin typeface="Times New Roman"/>
                          <a:ea typeface="標楷體"/>
                        </a:rPr>
                        <a:t>文學與藝術</a:t>
                      </a:r>
                      <a:endParaRPr lang="zh-TW" altLang="zh-TW" sz="3200" b="1" kern="100" dirty="0" smtClean="0">
                        <a:effectLst/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b="1" kern="100" dirty="0" smtClean="0">
                          <a:effectLst/>
                          <a:latin typeface="Times New Roman"/>
                          <a:ea typeface="標楷體"/>
                        </a:rPr>
                        <a:t>思維方法</a:t>
                      </a:r>
                      <a:endParaRPr lang="zh-TW" sz="3200" b="1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3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Times New Roman"/>
                          <a:ea typeface="標楷體"/>
                        </a:rPr>
                        <a:t>自然科學</a:t>
                      </a:r>
                      <a:endParaRPr lang="zh-TW" sz="3200" b="1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b="1" kern="100" dirty="0">
                          <a:effectLst/>
                          <a:latin typeface="Times New Roman"/>
                          <a:ea typeface="標楷體"/>
                        </a:rPr>
                        <a:t>自然永續概論</a:t>
                      </a:r>
                      <a:endParaRPr lang="zh-TW" sz="3200" b="1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75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b="1" kern="100" dirty="0" smtClean="0">
                          <a:effectLst/>
                          <a:latin typeface="Times New Roman"/>
                          <a:ea typeface="標楷體"/>
                        </a:rPr>
                        <a:t>社會科學</a:t>
                      </a:r>
                      <a:endParaRPr lang="en-US" altLang="zh-TW" sz="3200" b="1" kern="10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kern="100" dirty="0" smtClean="0">
                          <a:effectLst/>
                          <a:latin typeface="Times New Roman"/>
                          <a:ea typeface="標楷體"/>
                        </a:rPr>
                        <a:t>(</a:t>
                      </a:r>
                      <a:r>
                        <a:rPr lang="zh-TW" altLang="en-US" sz="3200" b="1" kern="100" dirty="0" smtClean="0">
                          <a:effectLst/>
                          <a:latin typeface="Times New Roman"/>
                          <a:ea typeface="標楷體"/>
                        </a:rPr>
                        <a:t>二擇一</a:t>
                      </a:r>
                      <a:r>
                        <a:rPr lang="en-US" altLang="zh-TW" sz="3200" b="1" kern="100" dirty="0" smtClean="0">
                          <a:effectLst/>
                          <a:latin typeface="Times New Roman"/>
                          <a:ea typeface="標楷體"/>
                        </a:rPr>
                        <a:t>)</a:t>
                      </a:r>
                      <a:endParaRPr lang="zh-TW" altLang="zh-TW" sz="3200" b="1" kern="100" dirty="0" smtClean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3200" b="1" kern="1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標楷體"/>
                        </a:rPr>
                        <a:t>社會關懷</a:t>
                      </a:r>
                      <a:endParaRPr lang="zh-TW" altLang="zh-TW" sz="3200" b="1" kern="100" dirty="0" smtClean="0">
                        <a:effectLst/>
                        <a:latin typeface="Times New Roman"/>
                        <a:ea typeface="新細明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3200" b="1" kern="100" dirty="0" smtClean="0">
                          <a:effectLst/>
                          <a:latin typeface="Times New Roman"/>
                          <a:ea typeface="標楷體"/>
                        </a:rPr>
                        <a:t>法律</a:t>
                      </a:r>
                      <a:r>
                        <a:rPr lang="zh-TW" sz="3200" b="1" kern="100" dirty="0">
                          <a:effectLst/>
                          <a:latin typeface="Times New Roman"/>
                          <a:ea typeface="標楷體"/>
                        </a:rPr>
                        <a:t>與</a:t>
                      </a:r>
                      <a:r>
                        <a:rPr lang="zh-TW" sz="3200" b="1" kern="100" dirty="0" smtClean="0">
                          <a:effectLst/>
                          <a:latin typeface="Times New Roman"/>
                          <a:ea typeface="標楷體"/>
                        </a:rPr>
                        <a:t>生活</a:t>
                      </a:r>
                      <a:endParaRPr lang="en-US" altLang="zh-TW" sz="3200" b="1" kern="10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zh-TW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法律系不能修「</a:t>
                      </a:r>
                      <a:r>
                        <a:rPr lang="zh-TW" altLang="zh-TW" sz="18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法律與生活</a:t>
                      </a:r>
                      <a:r>
                        <a:rPr lang="zh-TW" altLang="zh-TW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」</a:t>
                      </a:r>
                      <a:r>
                        <a:rPr lang="en-US" altLang="zh-TW" sz="180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zh-TW" sz="2000" b="1" kern="100" dirty="0" smtClean="0">
                        <a:solidFill>
                          <a:srgbClr val="FF0000"/>
                        </a:solidFill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576064"/>
          </a:xfrm>
        </p:spPr>
        <p:txBody>
          <a:bodyPr>
            <a:normAutofit fontScale="90000"/>
          </a:bodyPr>
          <a:lstStyle/>
          <a:p>
            <a:pPr lvl="0" algn="l">
              <a:spcBef>
                <a:spcPct val="20000"/>
              </a:spcBef>
            </a:pPr>
            <a:r>
              <a:rPr lang="en-US" altLang="zh-TW" sz="4000" b="1" dirty="0" smtClean="0">
                <a:solidFill>
                  <a:prstClr val="black"/>
                </a:solidFill>
                <a:latin typeface="標楷體"/>
                <a:cs typeface="+mn-cs"/>
              </a:rPr>
              <a:t>(</a:t>
            </a:r>
            <a:r>
              <a:rPr lang="zh-TW" altLang="en-US" sz="4000" b="1" dirty="0" smtClean="0">
                <a:solidFill>
                  <a:prstClr val="black"/>
                </a:solidFill>
                <a:latin typeface="標楷體"/>
                <a:cs typeface="+mn-cs"/>
              </a:rPr>
              <a:t>三</a:t>
            </a:r>
            <a:r>
              <a:rPr lang="en-US" altLang="zh-TW" sz="4000" b="1" dirty="0" smtClean="0">
                <a:solidFill>
                  <a:prstClr val="black"/>
                </a:solidFill>
                <a:latin typeface="標楷體"/>
                <a:cs typeface="+mn-cs"/>
              </a:rPr>
              <a:t>)</a:t>
            </a:r>
            <a:r>
              <a:rPr lang="zh-TW" altLang="zh-TW" sz="4000" b="1" dirty="0">
                <a:solidFill>
                  <a:prstClr val="black"/>
                </a:solidFill>
                <a:latin typeface="標楷體"/>
                <a:cs typeface="+mn-cs"/>
              </a:rPr>
              <a:t>通識教育課程</a:t>
            </a:r>
            <a:r>
              <a:rPr lang="zh-TW" altLang="en-US" sz="4000" b="1" dirty="0">
                <a:solidFill>
                  <a:prstClr val="black"/>
                </a:solidFill>
                <a:latin typeface="標楷體"/>
                <a:cs typeface="+mn-cs"/>
              </a:rPr>
              <a:t> </a:t>
            </a:r>
            <a:r>
              <a:rPr lang="zh-TW" altLang="zh-TW" sz="4000" dirty="0">
                <a:solidFill>
                  <a:prstClr val="black"/>
                </a:solidFill>
                <a:latin typeface="標楷體"/>
                <a:cs typeface="+mn-cs"/>
              </a:rPr>
              <a:t/>
            </a:r>
            <a:br>
              <a:rPr lang="zh-TW" altLang="zh-TW" sz="4000" dirty="0">
                <a:solidFill>
                  <a:prstClr val="black"/>
                </a:solidFill>
                <a:latin typeface="標楷體"/>
                <a:cs typeface="+mn-cs"/>
              </a:rPr>
            </a:br>
            <a:r>
              <a:rPr lang="zh-TW" altLang="en-US" sz="4000" dirty="0">
                <a:solidFill>
                  <a:prstClr val="black"/>
                </a:solidFill>
                <a:latin typeface="標楷體"/>
                <a:cs typeface="+mn-cs"/>
              </a:rPr>
              <a:t> </a:t>
            </a:r>
            <a:r>
              <a:rPr lang="zh-TW" altLang="en-US" sz="4000" dirty="0" smtClean="0">
                <a:solidFill>
                  <a:prstClr val="black"/>
                </a:solidFill>
                <a:latin typeface="標楷體"/>
                <a:cs typeface="+mn-cs"/>
              </a:rPr>
              <a:t>  </a:t>
            </a:r>
            <a:r>
              <a:rPr lang="en-US" altLang="zh-TW" sz="4000" dirty="0" smtClean="0">
                <a:solidFill>
                  <a:prstClr val="black"/>
                </a:solidFill>
                <a:latin typeface="標楷體"/>
                <a:cs typeface="+mn-cs"/>
              </a:rPr>
              <a:t>1</a:t>
            </a:r>
            <a:r>
              <a:rPr lang="en-US" altLang="zh-TW" sz="4000" dirty="0">
                <a:solidFill>
                  <a:prstClr val="black"/>
                </a:solidFill>
                <a:latin typeface="標楷體"/>
                <a:cs typeface="+mn-cs"/>
              </a:rPr>
              <a:t>.</a:t>
            </a:r>
            <a:r>
              <a:rPr lang="zh-TW" altLang="zh-TW" sz="4000" b="1" dirty="0">
                <a:solidFill>
                  <a:prstClr val="black"/>
                </a:solidFill>
                <a:latin typeface="標楷體"/>
                <a:cs typeface="+mn-cs"/>
              </a:rPr>
              <a:t>通識</a:t>
            </a:r>
            <a:r>
              <a:rPr lang="zh-TW" altLang="zh-TW" sz="4000" b="1" u="sng" dirty="0">
                <a:solidFill>
                  <a:prstClr val="black"/>
                </a:solidFill>
                <a:latin typeface="標楷體"/>
                <a:cs typeface="+mn-cs"/>
              </a:rPr>
              <a:t>核心必修</a:t>
            </a:r>
            <a:r>
              <a:rPr lang="zh-TW" altLang="zh-TW" sz="4000" b="1" dirty="0" smtClean="0">
                <a:solidFill>
                  <a:prstClr val="black"/>
                </a:solidFill>
                <a:latin typeface="標楷體"/>
                <a:cs typeface="+mn-cs"/>
              </a:rPr>
              <a:t>課程</a:t>
            </a:r>
            <a:r>
              <a:rPr lang="en-US" altLang="zh-TW" sz="4000" b="1" dirty="0" smtClean="0">
                <a:solidFill>
                  <a:prstClr val="black"/>
                </a:solidFill>
                <a:latin typeface="標楷體"/>
                <a:cs typeface="+mn-cs"/>
              </a:rPr>
              <a:t>(</a:t>
            </a:r>
            <a:r>
              <a:rPr lang="en-US" altLang="zh-TW" sz="4000" b="1" dirty="0" smtClean="0">
                <a:solidFill>
                  <a:srgbClr val="C00000"/>
                </a:solidFill>
                <a:latin typeface="標楷體"/>
                <a:cs typeface="+mn-cs"/>
              </a:rPr>
              <a:t>104</a:t>
            </a:r>
            <a:r>
              <a:rPr lang="zh-TW" altLang="en-US" sz="4000" b="1" dirty="0" smtClean="0">
                <a:solidFill>
                  <a:srgbClr val="C00000"/>
                </a:solidFill>
                <a:latin typeface="標楷體"/>
                <a:cs typeface="+mn-cs"/>
              </a:rPr>
              <a:t>學年度起</a:t>
            </a:r>
            <a:r>
              <a:rPr lang="en-US" altLang="zh-TW" sz="4000" b="1" dirty="0" smtClean="0">
                <a:solidFill>
                  <a:prstClr val="black"/>
                </a:solidFill>
                <a:latin typeface="標楷體"/>
                <a:cs typeface="+mn-cs"/>
              </a:rPr>
              <a:t>)</a:t>
            </a:r>
            <a:r>
              <a:rPr lang="zh-TW" altLang="zh-TW" sz="4000" dirty="0">
                <a:solidFill>
                  <a:prstClr val="black"/>
                </a:solidFill>
                <a:latin typeface="標楷體"/>
                <a:cs typeface="+mn-cs"/>
              </a:rPr>
              <a:t/>
            </a:r>
            <a:br>
              <a:rPr lang="zh-TW" altLang="zh-TW" sz="4000" dirty="0">
                <a:solidFill>
                  <a:prstClr val="black"/>
                </a:solidFill>
                <a:latin typeface="標楷體"/>
                <a:cs typeface="+mn-cs"/>
              </a:rPr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9805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711423"/>
              </p:ext>
            </p:extLst>
          </p:nvPr>
        </p:nvGraphicFramePr>
        <p:xfrm>
          <a:off x="553914" y="1622995"/>
          <a:ext cx="8050534" cy="3356679"/>
        </p:xfrm>
        <a:graphic>
          <a:graphicData uri="http://schemas.openxmlformats.org/drawingml/2006/table">
            <a:tbl>
              <a:tblPr firstRow="1" firstCol="1" bandRow="1"/>
              <a:tblGrid>
                <a:gridCol w="4025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5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9901">
                <a:tc rowSpan="4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4000" b="1" kern="0" dirty="0" smtClean="0">
                          <a:effectLst/>
                          <a:latin typeface="Times New Roman"/>
                          <a:ea typeface="標楷體"/>
                        </a:rPr>
                        <a:t>通</a:t>
                      </a:r>
                      <a:r>
                        <a:rPr lang="zh-TW" sz="4000" b="1" kern="0" dirty="0">
                          <a:effectLst/>
                          <a:latin typeface="Times New Roman"/>
                          <a:ea typeface="標楷體"/>
                        </a:rPr>
                        <a:t>識分類</a:t>
                      </a:r>
                      <a:r>
                        <a:rPr lang="zh-TW" sz="4000" b="1" kern="0" dirty="0" smtClean="0">
                          <a:effectLst/>
                          <a:latin typeface="Times New Roman"/>
                          <a:ea typeface="標楷體"/>
                        </a:rPr>
                        <a:t>選修</a:t>
                      </a: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40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effectLst/>
                          <a:latin typeface="Times New Roman"/>
                          <a:ea typeface="標楷體"/>
                        </a:rPr>
                        <a:t>人文科學</a:t>
                      </a:r>
                      <a:r>
                        <a:rPr lang="zh-TW" sz="3200" kern="100" dirty="0" smtClean="0">
                          <a:effectLst/>
                          <a:latin typeface="Times New Roman"/>
                          <a:ea typeface="標楷體"/>
                        </a:rPr>
                        <a:t>類</a:t>
                      </a:r>
                      <a:endParaRPr lang="en-US" altLang="zh-TW" sz="3600" kern="100" dirty="0" smtClean="0">
                        <a:effectLst/>
                        <a:latin typeface="Times New Roman"/>
                        <a:ea typeface="標楷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846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effectLst/>
                          <a:latin typeface="Times New Roman"/>
                          <a:ea typeface="標楷體"/>
                        </a:rPr>
                        <a:t>自然科學</a:t>
                      </a:r>
                      <a:r>
                        <a:rPr lang="zh-TW" sz="3200" kern="100" dirty="0" smtClean="0">
                          <a:effectLst/>
                          <a:latin typeface="Times New Roman"/>
                          <a:ea typeface="標楷體"/>
                        </a:rPr>
                        <a:t>類</a:t>
                      </a:r>
                      <a:endParaRPr lang="zh-TW" sz="36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02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effectLst/>
                          <a:latin typeface="Times New Roman"/>
                          <a:ea typeface="標楷體"/>
                        </a:rPr>
                        <a:t>社會科學</a:t>
                      </a:r>
                      <a:r>
                        <a:rPr lang="zh-TW" sz="3200" kern="100" dirty="0" smtClean="0">
                          <a:effectLst/>
                          <a:latin typeface="Times New Roman"/>
                          <a:ea typeface="標楷體"/>
                        </a:rPr>
                        <a:t>類</a:t>
                      </a:r>
                      <a:endParaRPr lang="zh-TW" sz="36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29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3200" kern="100" dirty="0">
                          <a:effectLst/>
                          <a:latin typeface="Times New Roman"/>
                          <a:ea typeface="標楷體"/>
                        </a:rPr>
                        <a:t>生活技能</a:t>
                      </a:r>
                      <a:r>
                        <a:rPr lang="zh-TW" sz="3200" kern="100" dirty="0" smtClean="0">
                          <a:effectLst/>
                          <a:latin typeface="Times New Roman"/>
                          <a:ea typeface="標楷體"/>
                        </a:rPr>
                        <a:t>類</a:t>
                      </a:r>
                      <a:endParaRPr lang="zh-TW" sz="36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en-US" altLang="zh-TW" sz="5400" b="1" dirty="0">
                <a:solidFill>
                  <a:prstClr val="black"/>
                </a:solidFill>
                <a:latin typeface="標楷體"/>
                <a:cs typeface="+mn-cs"/>
              </a:rPr>
              <a:t>2.</a:t>
            </a:r>
            <a:r>
              <a:rPr lang="zh-TW" altLang="zh-TW" sz="5400" b="1" dirty="0">
                <a:solidFill>
                  <a:prstClr val="black"/>
                </a:solidFill>
                <a:latin typeface="標楷體"/>
                <a:cs typeface="+mn-cs"/>
              </a:rPr>
              <a:t>通識</a:t>
            </a:r>
            <a:r>
              <a:rPr lang="zh-TW" altLang="zh-TW" sz="5400" b="1" u="sng" dirty="0">
                <a:solidFill>
                  <a:prstClr val="black"/>
                </a:solidFill>
                <a:latin typeface="標楷體"/>
                <a:cs typeface="+mn-cs"/>
              </a:rPr>
              <a:t>分類選修</a:t>
            </a:r>
            <a:r>
              <a:rPr lang="zh-TW" altLang="zh-TW" sz="5400" b="1" dirty="0" smtClean="0">
                <a:solidFill>
                  <a:prstClr val="black"/>
                </a:solidFill>
                <a:latin typeface="標楷體"/>
                <a:cs typeface="+mn-cs"/>
              </a:rPr>
              <a:t>課程</a:t>
            </a:r>
            <a:endParaRPr lang="zh-TW" altLang="en-US" sz="5400" b="1" dirty="0"/>
          </a:p>
        </p:txBody>
      </p:sp>
      <p:sp>
        <p:nvSpPr>
          <p:cNvPr id="2" name="文字方塊 1"/>
          <p:cNvSpPr txBox="1"/>
          <p:nvPr/>
        </p:nvSpPr>
        <p:spPr>
          <a:xfrm>
            <a:off x="648843" y="5229200"/>
            <a:ext cx="8037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</a:rPr>
              <a:t>課程資訊</a:t>
            </a:r>
            <a:r>
              <a:rPr lang="zh-TW" altLang="en-US" sz="2400" dirty="0">
                <a:solidFill>
                  <a:srgbClr val="FF0000"/>
                </a:solidFill>
              </a:rPr>
              <a:t>請見通識中心</a:t>
            </a:r>
            <a:r>
              <a:rPr lang="zh-TW" altLang="en-US" sz="2400" dirty="0" smtClean="0">
                <a:solidFill>
                  <a:srgbClr val="FF0000"/>
                </a:solidFill>
              </a:rPr>
              <a:t>網頁</a:t>
            </a:r>
            <a:r>
              <a:rPr lang="en-US" altLang="zh-TW" sz="2400" dirty="0" smtClean="0">
                <a:solidFill>
                  <a:srgbClr val="FF0000"/>
                </a:solidFill>
              </a:rPr>
              <a:t>http</a:t>
            </a:r>
            <a:r>
              <a:rPr lang="en-US" altLang="zh-TW" sz="2400" dirty="0">
                <a:solidFill>
                  <a:srgbClr val="FF0000"/>
                </a:solidFill>
              </a:rPr>
              <a:t>://ge.epage.au.edu.tw/files/13-1277-52112.php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7391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8088559"/>
              </p:ext>
            </p:extLst>
          </p:nvPr>
        </p:nvGraphicFramePr>
        <p:xfrm>
          <a:off x="1907704" y="2060848"/>
          <a:ext cx="4896544" cy="3168352"/>
        </p:xfrm>
        <a:graphic>
          <a:graphicData uri="http://schemas.openxmlformats.org/drawingml/2006/table">
            <a:tbl>
              <a:tblPr firstRow="1" firstCol="1" bandRow="1"/>
              <a:tblGrid>
                <a:gridCol w="905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1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2327">
                <a:tc rowSpan="3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3600" b="1" u="none" dirty="0" smtClean="0">
                          <a:solidFill>
                            <a:prstClr val="black"/>
                          </a:solidFill>
                          <a:latin typeface="標楷體"/>
                          <a:cs typeface="+mn-cs"/>
                        </a:rPr>
                        <a:t>校</a:t>
                      </a:r>
                      <a:endParaRPr lang="en-US" altLang="zh-TW" sz="3600" b="1" u="none" dirty="0" smtClean="0">
                        <a:solidFill>
                          <a:prstClr val="black"/>
                        </a:solidFill>
                        <a:latin typeface="標楷體"/>
                        <a:cs typeface="+mn-cs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3600" b="1" u="none" dirty="0" smtClean="0">
                        <a:solidFill>
                          <a:prstClr val="black"/>
                        </a:solidFill>
                        <a:latin typeface="標楷體"/>
                        <a:cs typeface="+mn-cs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3600" b="1" u="none" dirty="0" smtClean="0">
                          <a:solidFill>
                            <a:prstClr val="black"/>
                          </a:solidFill>
                          <a:latin typeface="標楷體"/>
                          <a:cs typeface="+mn-cs"/>
                        </a:rPr>
                        <a:t>定</a:t>
                      </a:r>
                      <a:endParaRPr lang="en-US" altLang="zh-TW" sz="3600" b="1" u="none" dirty="0" smtClean="0">
                        <a:solidFill>
                          <a:prstClr val="black"/>
                        </a:solidFill>
                        <a:latin typeface="標楷體"/>
                        <a:cs typeface="+mn-cs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3600" b="1" u="none" dirty="0" smtClean="0">
                        <a:solidFill>
                          <a:prstClr val="black"/>
                        </a:solidFill>
                        <a:latin typeface="標楷體"/>
                        <a:cs typeface="+mn-cs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3600" b="1" u="none" dirty="0" smtClean="0">
                          <a:solidFill>
                            <a:prstClr val="black"/>
                          </a:solidFill>
                          <a:latin typeface="標楷體"/>
                          <a:cs typeface="+mn-cs"/>
                        </a:rPr>
                        <a:t>英</a:t>
                      </a:r>
                      <a:endParaRPr lang="en-US" altLang="zh-TW" sz="3600" b="1" u="none" dirty="0" smtClean="0">
                        <a:solidFill>
                          <a:prstClr val="black"/>
                        </a:solidFill>
                        <a:latin typeface="標楷體"/>
                        <a:cs typeface="+mn-cs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3600" b="1" u="none" dirty="0" smtClean="0">
                        <a:solidFill>
                          <a:prstClr val="black"/>
                        </a:solidFill>
                        <a:latin typeface="標楷體"/>
                        <a:cs typeface="+mn-cs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3600" b="1" u="none" dirty="0" smtClean="0">
                          <a:solidFill>
                            <a:prstClr val="black"/>
                          </a:solidFill>
                          <a:latin typeface="標楷體"/>
                          <a:cs typeface="+mn-cs"/>
                        </a:rPr>
                        <a:t>語</a:t>
                      </a:r>
                      <a:endParaRPr lang="en-US" altLang="zh-TW" sz="36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36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3600" b="1" kern="0" dirty="0" smtClean="0">
                          <a:effectLst/>
                          <a:latin typeface="Times New Roman"/>
                          <a:ea typeface="標楷體"/>
                        </a:rPr>
                        <a:t>必</a:t>
                      </a:r>
                      <a:endParaRPr lang="en-US" altLang="zh-TW" sz="36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TW" sz="3600" b="1" kern="0" dirty="0" smtClean="0">
                        <a:effectLst/>
                        <a:latin typeface="Times New Roman"/>
                        <a:ea typeface="標楷體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TW" sz="3600" b="1" kern="0" dirty="0" smtClean="0">
                          <a:effectLst/>
                          <a:latin typeface="Times New Roman"/>
                          <a:ea typeface="標楷體"/>
                        </a:rPr>
                        <a:t>修</a:t>
                      </a:r>
                      <a:endParaRPr lang="zh-TW" sz="36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300" b="1" kern="100" dirty="0" smtClean="0">
                          <a:effectLst/>
                          <a:latin typeface="+mj-ea"/>
                          <a:ea typeface="+mj-ea"/>
                        </a:rPr>
                        <a:t>入門</a:t>
                      </a:r>
                      <a:endParaRPr lang="zh-TW" sz="3300" b="1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08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300" b="1" kern="100" dirty="0" smtClean="0">
                          <a:effectLst/>
                          <a:latin typeface="+mj-ea"/>
                          <a:ea typeface="+mj-ea"/>
                        </a:rPr>
                        <a:t>基礎 </a:t>
                      </a:r>
                      <a:endParaRPr lang="zh-TW" sz="3300" b="1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393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3300" b="1" kern="100" dirty="0" smtClean="0">
                          <a:effectLst/>
                          <a:latin typeface="+mj-ea"/>
                          <a:ea typeface="+mj-ea"/>
                        </a:rPr>
                        <a:t>進階 </a:t>
                      </a:r>
                      <a:endParaRPr lang="en-US" altLang="zh-TW" sz="3300" b="1" kern="100" dirty="0" smtClean="0">
                        <a:effectLst/>
                        <a:latin typeface="+mj-ea"/>
                        <a:ea typeface="+mj-ea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720080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zh-TW" altLang="en-US" sz="4000" b="1" u="sng" dirty="0" smtClean="0">
                <a:solidFill>
                  <a:prstClr val="black"/>
                </a:solidFill>
                <a:latin typeface="標楷體"/>
                <a:cs typeface="+mn-cs"/>
              </a:rPr>
              <a:t>校定</a:t>
            </a:r>
            <a:r>
              <a:rPr lang="zh-TW" altLang="zh-TW" sz="4000" b="1" u="sng" dirty="0" smtClean="0">
                <a:solidFill>
                  <a:prstClr val="black"/>
                </a:solidFill>
                <a:latin typeface="標楷體"/>
                <a:cs typeface="+mn-cs"/>
              </a:rPr>
              <a:t>必修</a:t>
            </a:r>
            <a:r>
              <a:rPr lang="zh-TW" altLang="en-US" sz="4000" b="1" u="sng" dirty="0" smtClean="0">
                <a:solidFill>
                  <a:prstClr val="black"/>
                </a:solidFill>
                <a:latin typeface="標楷體"/>
                <a:cs typeface="+mn-cs"/>
              </a:rPr>
              <a:t>英語</a:t>
            </a:r>
            <a:r>
              <a:rPr lang="zh-TW" altLang="zh-TW" sz="4000" b="1" dirty="0" smtClean="0">
                <a:solidFill>
                  <a:prstClr val="black"/>
                </a:solidFill>
                <a:latin typeface="標楷體"/>
                <a:cs typeface="+mn-cs"/>
              </a:rPr>
              <a:t>課程</a:t>
            </a:r>
            <a:r>
              <a:rPr lang="en-US" altLang="zh-TW" sz="4000" b="1" dirty="0" smtClean="0">
                <a:solidFill>
                  <a:prstClr val="black"/>
                </a:solidFill>
                <a:latin typeface="標楷體"/>
                <a:cs typeface="+mn-cs"/>
              </a:rPr>
              <a:t>(</a:t>
            </a:r>
            <a:r>
              <a:rPr lang="en-US" altLang="zh-TW" sz="4000" b="1" dirty="0" smtClean="0">
                <a:solidFill>
                  <a:srgbClr val="C00000"/>
                </a:solidFill>
                <a:latin typeface="標楷體"/>
                <a:cs typeface="+mn-cs"/>
              </a:rPr>
              <a:t>105</a:t>
            </a:r>
            <a:r>
              <a:rPr lang="zh-TW" altLang="en-US" sz="4000" b="1" dirty="0" smtClean="0">
                <a:solidFill>
                  <a:srgbClr val="C00000"/>
                </a:solidFill>
                <a:latin typeface="標楷體"/>
                <a:cs typeface="+mn-cs"/>
              </a:rPr>
              <a:t>學年度起</a:t>
            </a:r>
            <a:r>
              <a:rPr lang="en-US" altLang="zh-TW" sz="4000" b="1" dirty="0" smtClean="0">
                <a:solidFill>
                  <a:prstClr val="black"/>
                </a:solidFill>
                <a:latin typeface="標楷體"/>
                <a:cs typeface="+mn-cs"/>
              </a:rPr>
              <a:t>)</a:t>
            </a:r>
            <a:r>
              <a:rPr lang="zh-TW" altLang="zh-TW" sz="4000" dirty="0">
                <a:solidFill>
                  <a:prstClr val="black"/>
                </a:solidFill>
                <a:latin typeface="標楷體"/>
                <a:cs typeface="+mn-cs"/>
              </a:rPr>
              <a:t/>
            </a:r>
            <a:br>
              <a:rPr lang="zh-TW" altLang="zh-TW" sz="4000" dirty="0">
                <a:solidFill>
                  <a:prstClr val="black"/>
                </a:solidFill>
                <a:latin typeface="標楷體"/>
                <a:cs typeface="+mn-cs"/>
              </a:rPr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148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5536" y="1192932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zh-TW" altLang="en-US" sz="8000" b="1" dirty="0" smtClean="0"/>
              <a:t>貳</a:t>
            </a:r>
            <a:r>
              <a:rPr lang="zh-TW" altLang="en-US" sz="8000" b="1" dirty="0" smtClean="0">
                <a:latin typeface="標楷體"/>
                <a:ea typeface="標楷體"/>
              </a:rPr>
              <a:t>、</a:t>
            </a:r>
            <a:r>
              <a:rPr lang="zh-TW" altLang="zh-TW" sz="8000" b="1" dirty="0" smtClean="0"/>
              <a:t>通</a:t>
            </a:r>
            <a:r>
              <a:rPr lang="zh-TW" altLang="zh-TW" sz="8000" b="1" dirty="0"/>
              <a:t>識</a:t>
            </a:r>
            <a:r>
              <a:rPr lang="zh-TW" altLang="zh-TW" sz="8000" b="1" dirty="0" smtClean="0"/>
              <a:t>選課</a:t>
            </a:r>
            <a:r>
              <a:rPr lang="en-US" altLang="zh-TW" sz="8000" b="1" dirty="0" smtClean="0"/>
              <a:t/>
            </a:r>
            <a:br>
              <a:rPr lang="en-US" altLang="zh-TW" sz="8000" b="1" dirty="0" smtClean="0"/>
            </a:br>
            <a:r>
              <a:rPr lang="zh-TW" altLang="en-US" sz="8000" b="1" dirty="0"/>
              <a:t> </a:t>
            </a:r>
            <a:r>
              <a:rPr lang="zh-TW" altLang="en-US" sz="8000" b="1" dirty="0" smtClean="0"/>
              <a:t>       </a:t>
            </a:r>
            <a:r>
              <a:rPr lang="en-US" altLang="zh-TW" sz="8000" b="1" dirty="0" smtClean="0"/>
              <a:t>Q</a:t>
            </a:r>
            <a:r>
              <a:rPr lang="zh-TW" altLang="en-US" sz="8000" b="1" dirty="0" smtClean="0"/>
              <a:t> </a:t>
            </a:r>
            <a:r>
              <a:rPr lang="en-US" altLang="zh-TW" sz="8000" b="1" dirty="0" smtClean="0"/>
              <a:t>&amp;</a:t>
            </a:r>
            <a:r>
              <a:rPr lang="zh-TW" altLang="en-US" sz="8000" b="1" dirty="0" smtClean="0"/>
              <a:t> </a:t>
            </a:r>
            <a:r>
              <a:rPr lang="en-US" altLang="zh-TW" sz="8000" b="1" dirty="0" smtClean="0"/>
              <a:t>A</a:t>
            </a:r>
            <a:endParaRPr lang="zh-TW" altLang="en-US" sz="8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509120"/>
            <a:ext cx="3246127" cy="1011283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58577"/>
            <a:ext cx="2022128" cy="2193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22405"/>
            <a:ext cx="3168352" cy="1318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877272"/>
            <a:ext cx="9509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90017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0278596"/>
              </p:ext>
            </p:extLst>
          </p:nvPr>
        </p:nvGraphicFramePr>
        <p:xfrm>
          <a:off x="71500" y="3356993"/>
          <a:ext cx="9001000" cy="2983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80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07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667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rgbClr val="002060"/>
                          </a:solidFill>
                          <a:effectLst/>
                        </a:rPr>
                        <a:t>人文學院</a:t>
                      </a:r>
                      <a:endParaRPr lang="zh-TW" sz="2400" kern="1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solidFill>
                            <a:srgbClr val="002060"/>
                          </a:solidFill>
                          <a:effectLst/>
                        </a:rPr>
                        <a:t>至少需修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r>
                        <a:rPr lang="zh-TW" sz="2400" kern="100" dirty="0">
                          <a:solidFill>
                            <a:srgbClr val="002060"/>
                          </a:solidFill>
                          <a:effectLst/>
                        </a:rPr>
                        <a:t>科自然科學類、</a:t>
                      </a:r>
                      <a:r>
                        <a:rPr lang="en-US" sz="2400" kern="100" dirty="0">
                          <a:solidFill>
                            <a:srgbClr val="002060"/>
                          </a:solidFill>
                          <a:effectLst/>
                        </a:rPr>
                        <a:t>1</a:t>
                      </a:r>
                      <a:r>
                        <a:rPr lang="zh-TW" sz="2400" kern="100" dirty="0">
                          <a:solidFill>
                            <a:srgbClr val="002060"/>
                          </a:solidFill>
                          <a:effectLst/>
                        </a:rPr>
                        <a:t>科社會科學類，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其餘</a:t>
                      </a:r>
                      <a:r>
                        <a:rPr kumimoji="0" lang="en-US" altLang="zh-TW" sz="2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zh-TW" altLang="en-US" sz="2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科則可於四大類任選。</a:t>
                      </a:r>
                      <a:endParaRPr kumimoji="0" lang="zh-TW" altLang="en-US" sz="2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新細明體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529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zh-TW" altLang="zh-TW" sz="2400" kern="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資訊與商業智慧學院</a:t>
                      </a:r>
                      <a:endParaRPr lang="zh-TW" sz="2400" kern="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至少需修</a:t>
                      </a:r>
                      <a:r>
                        <a:rPr lang="en-US" sz="2400" kern="100" dirty="0">
                          <a:effectLst/>
                        </a:rPr>
                        <a:t>1</a:t>
                      </a:r>
                      <a:r>
                        <a:rPr lang="zh-TW" sz="2400" kern="100" dirty="0">
                          <a:effectLst/>
                        </a:rPr>
                        <a:t>科人文科學類、</a:t>
                      </a:r>
                      <a:r>
                        <a:rPr lang="en-US" sz="2400" kern="100" dirty="0">
                          <a:effectLst/>
                        </a:rPr>
                        <a:t>1</a:t>
                      </a:r>
                      <a:r>
                        <a:rPr lang="zh-TW" sz="2400" kern="100" dirty="0">
                          <a:effectLst/>
                        </a:rPr>
                        <a:t>科社會科學類，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其餘</a:t>
                      </a:r>
                      <a:r>
                        <a:rPr kumimoji="0" lang="en-US" altLang="zh-TW" sz="2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zh-TW" altLang="en-US" sz="2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科則可於四大類任選。</a:t>
                      </a:r>
                      <a:endParaRPr kumimoji="0" lang="zh-TW" altLang="en-US" sz="2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新細明體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0981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rgbClr val="002060"/>
                          </a:solidFill>
                          <a:effectLst/>
                        </a:rPr>
                        <a:t>管理學院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solidFill>
                            <a:srgbClr val="002060"/>
                          </a:solidFill>
                          <a:effectLst/>
                        </a:rPr>
                        <a:t>財經學院</a:t>
                      </a:r>
                    </a:p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zh-TW" sz="2000" kern="100" dirty="0">
                          <a:solidFill>
                            <a:srgbClr val="002060"/>
                          </a:solidFill>
                          <a:effectLst/>
                        </a:rPr>
                        <a:t>觀光休閒與運動學院</a:t>
                      </a:r>
                      <a:endParaRPr lang="zh-TW" sz="2000" kern="1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至少需修</a:t>
                      </a:r>
                      <a:r>
                        <a:rPr lang="en-US" sz="2400" kern="100" dirty="0">
                          <a:effectLst/>
                        </a:rPr>
                        <a:t>1</a:t>
                      </a:r>
                      <a:r>
                        <a:rPr lang="zh-TW" sz="2400" kern="100" dirty="0">
                          <a:effectLst/>
                        </a:rPr>
                        <a:t>科人文科學類</a:t>
                      </a:r>
                      <a:r>
                        <a:rPr lang="zh-TW" sz="2400" kern="100" dirty="0" smtClean="0">
                          <a:effectLst/>
                        </a:rPr>
                        <a:t>、</a:t>
                      </a:r>
                      <a:r>
                        <a:rPr lang="en-US" sz="2400" kern="100" dirty="0" smtClean="0">
                          <a:effectLst/>
                        </a:rPr>
                        <a:t>1</a:t>
                      </a:r>
                      <a:r>
                        <a:rPr lang="zh-TW" sz="2400" kern="100" dirty="0" smtClean="0">
                          <a:effectLst/>
                        </a:rPr>
                        <a:t>科自然科學</a:t>
                      </a:r>
                      <a:r>
                        <a:rPr lang="zh-TW" sz="2400" kern="100" dirty="0">
                          <a:effectLst/>
                        </a:rPr>
                        <a:t>類，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其餘</a:t>
                      </a:r>
                      <a:r>
                        <a:rPr lang="en-US" sz="2400" kern="100" dirty="0">
                          <a:effectLst/>
                        </a:rPr>
                        <a:t>2</a:t>
                      </a:r>
                      <a:r>
                        <a:rPr lang="zh-TW" sz="2400" kern="100" dirty="0" smtClean="0">
                          <a:effectLst/>
                        </a:rPr>
                        <a:t>科</a:t>
                      </a:r>
                      <a:r>
                        <a:rPr lang="zh-TW" altLang="en-US" sz="2400" kern="100" dirty="0" smtClean="0">
                          <a:effectLst/>
                        </a:rPr>
                        <a:t>則</a:t>
                      </a:r>
                      <a:r>
                        <a:rPr lang="zh-TW" sz="2400" kern="100" dirty="0" smtClean="0">
                          <a:effectLst/>
                        </a:rPr>
                        <a:t>可</a:t>
                      </a:r>
                      <a:r>
                        <a:rPr lang="zh-TW" altLang="en-US" sz="2400" kern="100" dirty="0" smtClean="0">
                          <a:effectLst/>
                        </a:rPr>
                        <a:t>於</a:t>
                      </a:r>
                      <a:r>
                        <a:rPr lang="zh-TW" sz="2400" kern="100" dirty="0" smtClean="0">
                          <a:effectLst/>
                        </a:rPr>
                        <a:t>四大</a:t>
                      </a:r>
                      <a:r>
                        <a:rPr lang="zh-TW" sz="2400" kern="100" dirty="0">
                          <a:effectLst/>
                        </a:rPr>
                        <a:t>類任選。</a:t>
                      </a:r>
                      <a:endParaRPr lang="zh-TW" sz="24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21196" y="548680"/>
            <a:ext cx="8229600" cy="125272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zh-TW" b="1" dirty="0"/>
              <a:t>Ｑ</a:t>
            </a:r>
            <a:r>
              <a:rPr lang="en-US" altLang="zh-TW" b="1" dirty="0"/>
              <a:t>1</a:t>
            </a:r>
            <a:r>
              <a:rPr lang="zh-TW" altLang="zh-TW" b="1" dirty="0"/>
              <a:t>：通識選修課裡，我一定要</a:t>
            </a:r>
            <a:r>
              <a:rPr lang="zh-TW" altLang="zh-TW" b="1" dirty="0" smtClean="0"/>
              <a:t>修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 smtClean="0"/>
              <a:t>           </a:t>
            </a:r>
            <a:r>
              <a:rPr lang="zh-TW" altLang="zh-TW" b="1" u="sng" dirty="0" smtClean="0"/>
              <a:t>生活</a:t>
            </a:r>
            <a:r>
              <a:rPr lang="zh-TW" altLang="zh-TW" b="1" u="sng" dirty="0"/>
              <a:t>技能</a:t>
            </a:r>
            <a:r>
              <a:rPr lang="zh-TW" altLang="zh-TW" b="1" dirty="0"/>
              <a:t>類嗎？</a:t>
            </a: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87524" y="1801408"/>
            <a:ext cx="856895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Ａ</a:t>
            </a:r>
            <a:r>
              <a:rPr kumimoji="1" lang="en-US" altLang="zh-TW" sz="24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</a:t>
            </a:r>
            <a:r>
              <a:rPr kumimoji="1" lang="zh-TW" altLang="en-US" sz="24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：</a:t>
            </a:r>
            <a:r>
              <a:rPr kumimoji="1" lang="zh-TW" sz="24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生活技能</a:t>
            </a:r>
            <a:r>
              <a:rPr kumimoji="1" 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類</a:t>
            </a:r>
            <a:r>
              <a:rPr kumimoji="1" lang="zh-TW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沒有強制規定</a:t>
            </a:r>
            <a:r>
              <a:rPr kumimoji="1" 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要修，同學可以自由選擇是否要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  <a:r>
              <a:rPr kumimoji="1"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   </a:t>
            </a:r>
            <a:r>
              <a:rPr kumimoji="1" 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選修。但每個學院有規定學生</a:t>
            </a:r>
            <a:r>
              <a:rPr kumimoji="1" lang="zh-TW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必須修習的類別共兩科</a:t>
            </a:r>
            <a:r>
              <a:rPr kumimoji="1" 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，剩</a:t>
            </a:r>
            <a:endParaRPr kumimoji="1" lang="en-US" altLang="zh-TW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en-US" sz="24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  <a:r>
              <a:rPr kumimoji="1" lang="zh-TW" altLang="en-US" sz="240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   </a:t>
            </a:r>
            <a:r>
              <a:rPr kumimoji="1" lang="zh-TW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下兩科可從四大類中任選。</a:t>
            </a:r>
            <a:r>
              <a:rPr kumimoji="1" 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（本制度適用於</a:t>
            </a:r>
            <a:r>
              <a:rPr kumimoji="1" lang="en-US" altLang="zh-TW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99</a:t>
            </a:r>
            <a:r>
              <a:rPr kumimoji="1" lang="zh-TW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學年度起的入學生）</a:t>
            </a:r>
            <a:endParaRPr kumimoji="1" lang="zh-TW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961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72716" y="2564904"/>
            <a:ext cx="8136904" cy="13681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TW" altLang="zh-TW" sz="2600" dirty="0" smtClean="0">
                <a:solidFill>
                  <a:schemeClr val="tx1"/>
                </a:solidFill>
              </a:rPr>
              <a:t>Ａ</a:t>
            </a:r>
            <a:r>
              <a:rPr lang="en-US" altLang="zh-TW" sz="2600" dirty="0" smtClean="0">
                <a:solidFill>
                  <a:schemeClr val="tx1"/>
                </a:solidFill>
              </a:rPr>
              <a:t>2</a:t>
            </a:r>
            <a:r>
              <a:rPr lang="zh-TW" altLang="zh-TW" sz="2600" dirty="0" smtClean="0">
                <a:solidFill>
                  <a:schemeClr val="tx1"/>
                </a:solidFill>
              </a:rPr>
              <a:t>：</a:t>
            </a:r>
            <a:r>
              <a:rPr lang="zh-TW" altLang="zh-TW" sz="2800" dirty="0">
                <a:solidFill>
                  <a:schemeClr val="tx1"/>
                </a:solidFill>
              </a:rPr>
              <a:t>學校將學生依照入學的英文成績</a:t>
            </a:r>
            <a:r>
              <a:rPr lang="zh-TW" altLang="zh-TW" sz="2800" dirty="0" smtClean="0">
                <a:solidFill>
                  <a:schemeClr val="tx1"/>
                </a:solidFill>
              </a:rPr>
              <a:t>分為</a:t>
            </a:r>
            <a:r>
              <a:rPr lang="zh-TW" altLang="en-US" sz="2800" dirty="0" smtClean="0">
                <a:solidFill>
                  <a:schemeClr val="tx1"/>
                </a:solidFill>
              </a:rPr>
              <a:t>入門班</a:t>
            </a:r>
            <a:r>
              <a:rPr lang="zh-TW" altLang="en-US" sz="2800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、</a:t>
            </a:r>
            <a:endParaRPr lang="en-US" altLang="zh-TW" sz="2800" dirty="0" smtClean="0">
              <a:solidFill>
                <a:schemeClr val="tx1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marL="0" indent="0">
              <a:buNone/>
            </a:pPr>
            <a:r>
              <a:rPr lang="en-US" altLang="zh-TW" sz="2800" dirty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        </a:t>
            </a:r>
            <a:r>
              <a:rPr lang="zh-TW" altLang="zh-TW" sz="2800" dirty="0" smtClean="0">
                <a:solidFill>
                  <a:schemeClr val="tx1"/>
                </a:solidFill>
              </a:rPr>
              <a:t>基礎班</a:t>
            </a:r>
            <a:r>
              <a:rPr lang="zh-TW" altLang="en-US" sz="2800" dirty="0" smtClean="0">
                <a:solidFill>
                  <a:schemeClr val="tx1"/>
                </a:solidFill>
              </a:rPr>
              <a:t>和</a:t>
            </a:r>
            <a:r>
              <a:rPr lang="zh-TW" altLang="zh-TW" sz="2800" dirty="0" smtClean="0">
                <a:solidFill>
                  <a:schemeClr val="tx1"/>
                </a:solidFill>
              </a:rPr>
              <a:t>進階</a:t>
            </a:r>
            <a:r>
              <a:rPr lang="zh-TW" altLang="zh-TW" sz="2800" dirty="0">
                <a:solidFill>
                  <a:schemeClr val="tx1"/>
                </a:solidFill>
              </a:rPr>
              <a:t>班</a:t>
            </a:r>
            <a:r>
              <a:rPr lang="zh-TW" altLang="zh-TW" sz="2800" dirty="0" smtClean="0">
                <a:solidFill>
                  <a:schemeClr val="tx1"/>
                </a:solidFill>
              </a:rPr>
              <a:t>，</a:t>
            </a:r>
            <a:r>
              <a:rPr lang="zh-TW" altLang="zh-TW" sz="2800" b="1" dirty="0" smtClean="0">
                <a:solidFill>
                  <a:srgbClr val="C00000"/>
                </a:solidFill>
              </a:rPr>
              <a:t>無法</a:t>
            </a:r>
            <a:r>
              <a:rPr lang="zh-TW" altLang="zh-TW" sz="2800" b="1" dirty="0">
                <a:solidFill>
                  <a:srgbClr val="C00000"/>
                </a:solidFill>
              </a:rPr>
              <a:t>換班</a:t>
            </a:r>
            <a:r>
              <a:rPr lang="zh-TW" altLang="zh-TW" sz="2800" dirty="0" smtClean="0">
                <a:solidFill>
                  <a:schemeClr val="tx1"/>
                </a:solidFill>
              </a:rPr>
              <a:t>。</a:t>
            </a:r>
            <a:r>
              <a:rPr lang="zh-TW" altLang="en-US" sz="2800" dirty="0" smtClean="0">
                <a:solidFill>
                  <a:schemeClr val="tx1"/>
                </a:solidFill>
              </a:rPr>
              <a:t>請同學跟隨原班 </a:t>
            </a:r>
            <a:endParaRPr lang="en-US" altLang="zh-TW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2800" dirty="0">
                <a:solidFill>
                  <a:schemeClr val="tx1"/>
                </a:solidFill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</a:rPr>
              <a:t>          修習</a:t>
            </a:r>
            <a:endParaRPr lang="en-US" altLang="zh-TW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TW" sz="2600" b="1" u="sng" dirty="0" smtClean="0">
              <a:solidFill>
                <a:srgbClr val="FF00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endParaRPr lang="zh-TW" altLang="en-US" sz="2600" b="1" u="sng" dirty="0">
              <a:solidFill>
                <a:srgbClr val="FF0000"/>
              </a:solidFill>
            </a:endParaRPr>
          </a:p>
          <a:p>
            <a:endParaRPr lang="zh-TW" altLang="zh-TW" dirty="0">
              <a:solidFill>
                <a:schemeClr val="tx1"/>
              </a:solidFill>
            </a:endParaRPr>
          </a:p>
          <a:p>
            <a:endParaRPr lang="en-US" altLang="zh-TW" dirty="0" smtClean="0">
              <a:solidFill>
                <a:schemeClr val="tx1"/>
              </a:solidFill>
            </a:endParaRPr>
          </a:p>
          <a:p>
            <a:endParaRPr lang="en-US" altLang="zh-TW" dirty="0">
              <a:solidFill>
                <a:schemeClr val="tx1"/>
              </a:solidFill>
            </a:endParaRPr>
          </a:p>
          <a:p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07504" y="620688"/>
            <a:ext cx="8867328" cy="125272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zh-TW" b="1" dirty="0" smtClean="0"/>
              <a:t>Ｑ</a:t>
            </a:r>
            <a:r>
              <a:rPr lang="en-US" altLang="zh-TW" b="1" dirty="0" smtClean="0"/>
              <a:t>2</a:t>
            </a:r>
            <a:r>
              <a:rPr lang="zh-TW" altLang="zh-TW" b="1" dirty="0" smtClean="0"/>
              <a:t>：</a:t>
            </a:r>
            <a:r>
              <a:rPr lang="zh-TW" altLang="zh-TW" b="1" dirty="0"/>
              <a:t>為什麼我同學英文是上基礎班</a:t>
            </a:r>
            <a:r>
              <a:rPr lang="zh-TW" altLang="zh-TW" b="1" dirty="0" smtClean="0"/>
              <a:t>，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/>
              <a:t> </a:t>
            </a:r>
            <a:r>
              <a:rPr lang="zh-TW" altLang="en-US" b="1" dirty="0" smtClean="0"/>
              <a:t>          </a:t>
            </a:r>
            <a:r>
              <a:rPr lang="zh-TW" altLang="zh-TW" b="1" dirty="0" smtClean="0"/>
              <a:t>我</a:t>
            </a:r>
            <a:r>
              <a:rPr lang="zh-TW" altLang="zh-TW" b="1" dirty="0"/>
              <a:t>卻是進階班，那我可以換班嗎？</a:t>
            </a: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933056"/>
            <a:ext cx="1223963" cy="142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88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67544" y="2567562"/>
            <a:ext cx="8352928" cy="3450696"/>
          </a:xfrm>
        </p:spPr>
        <p:txBody>
          <a:bodyPr/>
          <a:lstStyle/>
          <a:p>
            <a:pPr marL="0" lvl="0" indent="0">
              <a:buClr>
                <a:srgbClr val="98C723"/>
              </a:buClr>
              <a:buNone/>
            </a:pPr>
            <a:r>
              <a:rPr lang="en-US" altLang="zh-TW" sz="2800" dirty="0" smtClean="0">
                <a:solidFill>
                  <a:schemeClr val="tx1"/>
                </a:solidFill>
              </a:rPr>
              <a:t>A3</a:t>
            </a:r>
            <a:r>
              <a:rPr lang="zh-TW" altLang="zh-TW" sz="2800" dirty="0" smtClean="0">
                <a:solidFill>
                  <a:schemeClr val="tx1"/>
                </a:solidFill>
              </a:rPr>
              <a:t>：</a:t>
            </a:r>
            <a:r>
              <a:rPr lang="zh-TW" altLang="zh-TW" sz="2800" b="1" u="sng" dirty="0" smtClean="0">
                <a:solidFill>
                  <a:srgbClr val="FF0000"/>
                </a:solidFill>
              </a:rPr>
              <a:t>一</a:t>
            </a:r>
            <a:r>
              <a:rPr lang="zh-TW" altLang="zh-TW" sz="2800" b="1" u="sng" dirty="0">
                <a:solidFill>
                  <a:srgbClr val="FF0000"/>
                </a:solidFill>
              </a:rPr>
              <a:t>年級新生所有必修課程，務必在原班修習</a:t>
            </a:r>
            <a:r>
              <a:rPr lang="zh-TW" altLang="zh-TW" sz="2800" dirty="0">
                <a:solidFill>
                  <a:prstClr val="black"/>
                </a:solidFill>
              </a:rPr>
              <a:t>，</a:t>
            </a:r>
            <a:endParaRPr lang="en-US" altLang="zh-TW" sz="2800" dirty="0">
              <a:solidFill>
                <a:prstClr val="black"/>
              </a:solidFill>
            </a:endParaRPr>
          </a:p>
          <a:p>
            <a:pPr marL="0" lvl="0" indent="0">
              <a:buClr>
                <a:srgbClr val="98C723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</a:rPr>
              <a:t>          </a:t>
            </a:r>
            <a:r>
              <a:rPr lang="zh-TW" altLang="zh-TW" sz="2800" dirty="0">
                <a:solidFill>
                  <a:prstClr val="black"/>
                </a:solidFill>
              </a:rPr>
              <a:t>不可以退選或換系班上課。</a:t>
            </a:r>
            <a:r>
              <a:rPr lang="zh-TW" altLang="zh-TW" sz="2800" b="1" dirty="0">
                <a:solidFill>
                  <a:prstClr val="black"/>
                </a:solidFill>
              </a:rPr>
              <a:t>大二本班所開通識</a:t>
            </a:r>
            <a:endParaRPr lang="en-US" altLang="zh-TW" sz="2800" b="1" dirty="0">
              <a:solidFill>
                <a:prstClr val="black"/>
              </a:solidFill>
            </a:endParaRPr>
          </a:p>
          <a:p>
            <a:pPr marL="0" lvl="0" indent="0">
              <a:buClr>
                <a:srgbClr val="98C723"/>
              </a:buClr>
              <a:buNone/>
            </a:pPr>
            <a:r>
              <a:rPr lang="en-US" altLang="zh-TW" sz="2800" b="1" dirty="0" smtClean="0">
                <a:solidFill>
                  <a:prstClr val="black"/>
                </a:solidFill>
              </a:rPr>
              <a:t>          </a:t>
            </a:r>
            <a:r>
              <a:rPr lang="zh-TW" altLang="zh-TW" sz="2800" b="1" dirty="0" smtClean="0">
                <a:solidFill>
                  <a:prstClr val="black"/>
                </a:solidFill>
              </a:rPr>
              <a:t>因</a:t>
            </a:r>
            <a:r>
              <a:rPr lang="zh-TW" altLang="zh-TW" sz="2800" b="1" dirty="0">
                <a:solidFill>
                  <a:prstClr val="black"/>
                </a:solidFill>
              </a:rPr>
              <a:t>為重、</a:t>
            </a:r>
            <a:r>
              <a:rPr lang="zh-TW" altLang="zh-TW" sz="2800" b="1" dirty="0" smtClean="0">
                <a:solidFill>
                  <a:prstClr val="black"/>
                </a:solidFill>
              </a:rPr>
              <a:t>補修</a:t>
            </a:r>
            <a:r>
              <a:rPr lang="zh-TW" altLang="zh-TW" sz="2800" b="1" dirty="0">
                <a:solidFill>
                  <a:prstClr val="black"/>
                </a:solidFill>
              </a:rPr>
              <a:t>之衝堂</a:t>
            </a:r>
            <a:r>
              <a:rPr lang="zh-TW" altLang="zh-TW" sz="2800" dirty="0" smtClean="0">
                <a:solidFill>
                  <a:prstClr val="black"/>
                </a:solidFill>
              </a:rPr>
              <a:t>，才</a:t>
            </a:r>
            <a:r>
              <a:rPr lang="zh-TW" altLang="zh-TW" sz="2800" dirty="0">
                <a:solidFill>
                  <a:prstClr val="black"/>
                </a:solidFill>
              </a:rPr>
              <a:t>可以</a:t>
            </a:r>
            <a:r>
              <a:rPr lang="zh-TW" altLang="zh-TW" sz="2800" dirty="0" smtClean="0">
                <a:solidFill>
                  <a:prstClr val="black"/>
                </a:solidFill>
              </a:rPr>
              <a:t>換班</a:t>
            </a:r>
            <a:r>
              <a:rPr lang="zh-TW" altLang="zh-TW" sz="2800" dirty="0">
                <a:solidFill>
                  <a:prstClr val="black"/>
                </a:solidFill>
              </a:rPr>
              <a:t>修習。</a:t>
            </a:r>
          </a:p>
          <a:p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8340" y="620688"/>
            <a:ext cx="9001000" cy="125272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zh-TW" b="1" dirty="0" smtClean="0"/>
              <a:t>Ｑ</a:t>
            </a:r>
            <a:r>
              <a:rPr lang="en-US" altLang="zh-TW" b="1" dirty="0" smtClean="0"/>
              <a:t>3</a:t>
            </a:r>
            <a:r>
              <a:rPr lang="zh-TW" altLang="zh-TW" b="1" dirty="0" smtClean="0"/>
              <a:t>：</a:t>
            </a:r>
            <a:r>
              <a:rPr lang="zh-TW" altLang="zh-TW" b="1" dirty="0"/>
              <a:t>隨班上課的通識課程</a:t>
            </a:r>
            <a:r>
              <a:rPr lang="zh-TW" altLang="zh-TW" b="1" dirty="0" smtClean="0"/>
              <a:t>，可以退選</a:t>
            </a:r>
            <a:r>
              <a:rPr lang="zh-TW" altLang="en-US" b="1" dirty="0" smtClean="0"/>
              <a:t> 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/>
              <a:t> </a:t>
            </a:r>
            <a:r>
              <a:rPr lang="zh-TW" altLang="en-US" b="1" dirty="0" smtClean="0"/>
              <a:t>          </a:t>
            </a:r>
            <a:r>
              <a:rPr lang="zh-TW" altLang="zh-TW" b="1" dirty="0" smtClean="0"/>
              <a:t>或</a:t>
            </a:r>
            <a:r>
              <a:rPr lang="zh-TW" altLang="zh-TW" b="1" dirty="0"/>
              <a:t>換班嗎</a:t>
            </a:r>
            <a:r>
              <a:rPr lang="zh-TW" altLang="zh-TW" b="1" dirty="0" smtClean="0"/>
              <a:t>？</a:t>
            </a:r>
            <a:r>
              <a:rPr lang="zh-TW" altLang="en-US" b="1" dirty="0"/>
              <a:t>若</a:t>
            </a:r>
            <a:r>
              <a:rPr lang="zh-TW" altLang="zh-TW" b="1" dirty="0" smtClean="0"/>
              <a:t>我</a:t>
            </a:r>
            <a:r>
              <a:rPr lang="zh-TW" altLang="zh-TW" b="1" dirty="0"/>
              <a:t>被當掉要重修呢？</a:t>
            </a: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716124"/>
            <a:ext cx="921072" cy="764855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25144"/>
            <a:ext cx="3217540" cy="1930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656" y="6203191"/>
            <a:ext cx="586939" cy="482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988886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53571" y="2204864"/>
            <a:ext cx="8178869" cy="4569371"/>
          </a:xfrm>
        </p:spPr>
        <p:txBody>
          <a:bodyPr>
            <a:normAutofit/>
          </a:bodyPr>
          <a:lstStyle/>
          <a:p>
            <a:pPr marL="0" lvl="0" indent="0" fontAlgn="base">
              <a:spcAft>
                <a:spcPct val="0"/>
              </a:spcAft>
              <a:buNone/>
            </a:pPr>
            <a:r>
              <a:rPr lang="en-US" altLang="zh-TW" sz="3200" dirty="0" smtClean="0">
                <a:solidFill>
                  <a:schemeClr val="tx1"/>
                </a:solidFill>
              </a:rPr>
              <a:t>A4</a:t>
            </a:r>
            <a:r>
              <a:rPr lang="zh-TW" altLang="en-US" sz="3200" dirty="0" smtClean="0">
                <a:solidFill>
                  <a:schemeClr val="tx1"/>
                </a:solidFill>
              </a:rPr>
              <a:t>：不用，只要修習同學科領域課程即可</a:t>
            </a:r>
            <a:r>
              <a:rPr lang="zh-TW" altLang="en-US" sz="3200" dirty="0" smtClean="0">
                <a:solidFill>
                  <a:schemeClr val="tx1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TW" sz="3200" dirty="0" smtClean="0">
              <a:solidFill>
                <a:schemeClr val="tx1"/>
              </a:solidFill>
            </a:endParaRPr>
          </a:p>
          <a:p>
            <a:pPr marL="0" lvl="0" indent="0" fontAlgn="base">
              <a:spcAft>
                <a:spcPct val="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</a:rPr>
              <a:t> </a:t>
            </a:r>
            <a:r>
              <a:rPr lang="en-US" altLang="zh-TW" sz="3200" dirty="0" smtClean="0">
                <a:solidFill>
                  <a:schemeClr val="tx1"/>
                </a:solidFill>
              </a:rPr>
              <a:t>       </a:t>
            </a:r>
            <a:r>
              <a:rPr lang="zh-TW" altLang="en-US" sz="3200" dirty="0" smtClean="0">
                <a:solidFill>
                  <a:schemeClr val="tx1"/>
                </a:solidFill>
              </a:rPr>
              <a:t>  如原修「文學與藝術」若沒過，只能</a:t>
            </a:r>
            <a:endParaRPr lang="en-US" altLang="zh-TW" sz="3200" dirty="0" smtClean="0">
              <a:solidFill>
                <a:schemeClr val="tx1"/>
              </a:solidFill>
            </a:endParaRPr>
          </a:p>
          <a:p>
            <a:pPr marL="0" lvl="0" indent="0" fontAlgn="base">
              <a:spcAft>
                <a:spcPct val="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</a:rPr>
              <a:t> </a:t>
            </a:r>
            <a:r>
              <a:rPr lang="en-US" altLang="zh-TW" sz="3200" dirty="0" smtClean="0">
                <a:solidFill>
                  <a:schemeClr val="tx1"/>
                </a:solidFill>
              </a:rPr>
              <a:t>         </a:t>
            </a:r>
            <a:r>
              <a:rPr lang="zh-TW" altLang="en-US" sz="3200" dirty="0" smtClean="0">
                <a:solidFill>
                  <a:schemeClr val="tx1"/>
                </a:solidFill>
              </a:rPr>
              <a:t>在人文科學中的二門必修課「思維方</a:t>
            </a:r>
            <a:endParaRPr lang="en-US" altLang="zh-TW" sz="3200" dirty="0" smtClean="0">
              <a:solidFill>
                <a:schemeClr val="tx1"/>
              </a:solidFill>
            </a:endParaRPr>
          </a:p>
          <a:p>
            <a:pPr marL="0" lvl="0" indent="0" fontAlgn="base">
              <a:spcAft>
                <a:spcPct val="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</a:rPr>
              <a:t> </a:t>
            </a:r>
            <a:r>
              <a:rPr lang="en-US" altLang="zh-TW" sz="3200" dirty="0" smtClean="0">
                <a:solidFill>
                  <a:schemeClr val="tx1"/>
                </a:solidFill>
              </a:rPr>
              <a:t>        </a:t>
            </a:r>
            <a:r>
              <a:rPr lang="zh-TW" altLang="en-US" sz="3200" dirty="0" smtClean="0">
                <a:solidFill>
                  <a:schemeClr val="tx1"/>
                </a:solidFill>
              </a:rPr>
              <a:t> 法」、「文學</a:t>
            </a:r>
            <a:r>
              <a:rPr lang="zh-TW" altLang="en-US" sz="3200" dirty="0">
                <a:solidFill>
                  <a:schemeClr val="tx1"/>
                </a:solidFill>
              </a:rPr>
              <a:t>與藝術</a:t>
            </a:r>
            <a:r>
              <a:rPr lang="zh-TW" altLang="en-US" sz="3200" dirty="0" smtClean="0">
                <a:solidFill>
                  <a:schemeClr val="tx1"/>
                </a:solidFill>
              </a:rPr>
              <a:t>」</a:t>
            </a:r>
            <a:r>
              <a:rPr lang="zh-TW" altLang="en-US" sz="3200" dirty="0">
                <a:solidFill>
                  <a:schemeClr val="tx1"/>
                </a:solidFill>
              </a:rPr>
              <a:t>任選一門即可</a:t>
            </a:r>
            <a:r>
              <a:rPr lang="zh-TW" altLang="en-US" sz="3200" dirty="0" smtClean="0">
                <a:solidFill>
                  <a:schemeClr val="tx1"/>
                </a:solidFill>
                <a:latin typeface="新細明體"/>
                <a:ea typeface="新細明體"/>
              </a:rPr>
              <a:t>。</a:t>
            </a:r>
            <a:endParaRPr lang="en-US" altLang="zh-TW" sz="3200" dirty="0" smtClean="0">
              <a:solidFill>
                <a:schemeClr val="tx1"/>
              </a:solidFill>
              <a:latin typeface="新細明體"/>
              <a:ea typeface="新細明體"/>
            </a:endParaRPr>
          </a:p>
          <a:p>
            <a:pPr marL="0" lvl="0" indent="0" fontAlgn="base">
              <a:spcAft>
                <a:spcPct val="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  <a:latin typeface="新細明體"/>
                <a:ea typeface="新細明體"/>
              </a:rPr>
              <a:t> </a:t>
            </a:r>
            <a:r>
              <a:rPr lang="en-US" altLang="zh-TW" sz="3200" dirty="0" smtClean="0">
                <a:solidFill>
                  <a:schemeClr val="tx1"/>
                </a:solidFill>
                <a:latin typeface="新細明體"/>
                <a:ea typeface="新細明體"/>
              </a:rPr>
              <a:t>      </a:t>
            </a:r>
            <a:r>
              <a:rPr lang="zh-TW" altLang="en-US" sz="3200" dirty="0" smtClean="0">
                <a:solidFill>
                  <a:schemeClr val="tx1"/>
                </a:solidFill>
                <a:latin typeface="新細明體"/>
                <a:ea typeface="新細明體"/>
              </a:rPr>
              <a:t> </a:t>
            </a:r>
            <a:r>
              <a:rPr lang="zh-TW" altLang="en-US" sz="3200" dirty="0" smtClean="0">
                <a:solidFill>
                  <a:schemeClr val="tx1"/>
                </a:solidFill>
              </a:rPr>
              <a:t>但</a:t>
            </a:r>
            <a:r>
              <a:rPr lang="zh-TW" altLang="en-US" sz="3200" dirty="0">
                <a:solidFill>
                  <a:schemeClr val="tx1"/>
                </a:solidFill>
              </a:rPr>
              <a:t>不</a:t>
            </a:r>
            <a:r>
              <a:rPr lang="zh-TW" altLang="en-US" sz="3200" dirty="0" smtClean="0">
                <a:solidFill>
                  <a:schemeClr val="tx1"/>
                </a:solidFill>
              </a:rPr>
              <a:t>可以自然科學或社會科學課程來</a:t>
            </a:r>
            <a:endParaRPr lang="en-US" altLang="zh-TW" sz="3200" dirty="0" smtClean="0">
              <a:solidFill>
                <a:schemeClr val="tx1"/>
              </a:solidFill>
            </a:endParaRPr>
          </a:p>
          <a:p>
            <a:pPr marL="0" lvl="0" indent="0" fontAlgn="base">
              <a:spcAft>
                <a:spcPct val="0"/>
              </a:spcAft>
              <a:buNone/>
            </a:pPr>
            <a:r>
              <a:rPr lang="en-US" altLang="zh-TW" sz="3200" dirty="0">
                <a:solidFill>
                  <a:schemeClr val="tx1"/>
                </a:solidFill>
              </a:rPr>
              <a:t> </a:t>
            </a:r>
            <a:r>
              <a:rPr lang="en-US" altLang="zh-TW" sz="3200" dirty="0" smtClean="0">
                <a:solidFill>
                  <a:schemeClr val="tx1"/>
                </a:solidFill>
              </a:rPr>
              <a:t>         </a:t>
            </a:r>
            <a:r>
              <a:rPr lang="zh-TW" altLang="en-US" sz="3200" dirty="0" smtClean="0">
                <a:solidFill>
                  <a:schemeClr val="tx1"/>
                </a:solidFill>
              </a:rPr>
              <a:t>抵免</a:t>
            </a:r>
            <a:r>
              <a:rPr lang="zh-TW" altLang="en-US" sz="3200" dirty="0" smtClean="0">
                <a:solidFill>
                  <a:prstClr val="black"/>
                </a:solidFill>
              </a:rPr>
              <a:t>，</a:t>
            </a:r>
            <a:r>
              <a:rPr lang="zh-TW" altLang="en-US" sz="3200" dirty="0" smtClean="0">
                <a:solidFill>
                  <a:schemeClr val="tx1"/>
                </a:solidFill>
              </a:rPr>
              <a:t>以此類推。</a:t>
            </a:r>
            <a:endParaRPr lang="en-US" altLang="zh-TW" sz="3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3200" dirty="0" smtClean="0">
                <a:solidFill>
                  <a:schemeClr val="tx1"/>
                </a:solidFill>
                <a:sym typeface="Wingdings" pitchFamily="2" charset="2"/>
              </a:rPr>
              <a:t>        </a:t>
            </a:r>
            <a:r>
              <a:rPr kumimoji="1" lang="zh-TW" altLang="en-US" sz="3200" u="sng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1" lang="en-US" altLang="zh-TW" sz="3200" u="sng" baseline="30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(</a:t>
            </a:r>
            <a:r>
              <a:rPr kumimoji="1" lang="zh-TW" altLang="en-US" sz="3200" u="sng" baseline="30000" dirty="0">
                <a:solidFill>
                  <a:prstClr val="black"/>
                </a:solidFill>
                <a:latin typeface="標楷體" pitchFamily="65" charset="-120"/>
                <a:cs typeface="Times New Roman" pitchFamily="18" charset="0"/>
                <a:sym typeface="Wingdings" pitchFamily="2" charset="2"/>
              </a:rPr>
              <a:t>注意：法律系同學</a:t>
            </a:r>
            <a:r>
              <a:rPr kumimoji="1" lang="zh-TW" altLang="en-US" sz="4800" b="1" u="sng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cs typeface="Times New Roman" pitchFamily="18" charset="0"/>
                <a:sym typeface="Wingdings" pitchFamily="2" charset="2"/>
              </a:rPr>
              <a:t>不能修</a:t>
            </a:r>
            <a:r>
              <a:rPr kumimoji="1" lang="zh-TW" altLang="en-US" sz="3200" u="sng" baseline="30000" dirty="0">
                <a:solidFill>
                  <a:prstClr val="black"/>
                </a:solidFill>
                <a:latin typeface="標楷體" pitchFamily="65" charset="-120"/>
                <a:cs typeface="Times New Roman" pitchFamily="18" charset="0"/>
                <a:sym typeface="Wingdings" pitchFamily="2" charset="2"/>
              </a:rPr>
              <a:t>「法律與生活」。</a:t>
            </a:r>
            <a:r>
              <a:rPr kumimoji="1" lang="en-US" altLang="zh-TW" sz="3200" u="sng" baseline="30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)</a:t>
            </a:r>
            <a:endParaRPr lang="zh-TW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0" y="692696"/>
            <a:ext cx="8892480" cy="1252728"/>
          </a:xfrm>
        </p:spPr>
        <p:txBody>
          <a:bodyPr>
            <a:normAutofit fontScale="90000"/>
          </a:bodyPr>
          <a:lstStyle/>
          <a:p>
            <a:r>
              <a:rPr lang="zh-TW" altLang="en-US" b="1" dirty="0"/>
              <a:t>Ｑ</a:t>
            </a:r>
            <a:r>
              <a:rPr lang="en-US" altLang="zh-TW" b="1" dirty="0"/>
              <a:t>4</a:t>
            </a:r>
            <a:r>
              <a:rPr lang="zh-TW" altLang="en-US" b="1" dirty="0"/>
              <a:t>：我的通識必修課沒過，請問</a:t>
            </a:r>
            <a:r>
              <a:rPr lang="zh-TW" altLang="en-US" b="1" dirty="0" smtClean="0"/>
              <a:t>我再</a:t>
            </a:r>
            <a:r>
              <a:rPr lang="zh-TW" altLang="en-US" b="1" dirty="0"/>
              <a:t>重修一定要修同樣課程嗎</a:t>
            </a:r>
            <a:r>
              <a:rPr lang="en-US" altLang="zh-TW" b="1" dirty="0"/>
              <a:t>?</a:t>
            </a: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8484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592096"/>
            <a:ext cx="8229600" cy="1252728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zh-TW" b="1" dirty="0" smtClean="0"/>
              <a:t>Ｑ</a:t>
            </a:r>
            <a:r>
              <a:rPr lang="en-US" altLang="zh-TW" b="1" dirty="0" smtClean="0"/>
              <a:t>5</a:t>
            </a:r>
            <a:r>
              <a:rPr lang="zh-TW" altLang="zh-TW" b="1" dirty="0" smtClean="0"/>
              <a:t>：</a:t>
            </a:r>
            <a:r>
              <a:rPr lang="zh-TW" altLang="zh-TW" b="1" dirty="0"/>
              <a:t>我是大一生，為什麼加退選</a:t>
            </a:r>
            <a:r>
              <a:rPr lang="zh-TW" altLang="zh-TW" b="1" dirty="0" smtClean="0"/>
              <a:t>時</a:t>
            </a:r>
            <a:r>
              <a:rPr lang="en-US" altLang="zh-TW" b="1" dirty="0" smtClean="0"/>
              <a:t/>
            </a:r>
            <a:br>
              <a:rPr lang="en-US" altLang="zh-TW" b="1" dirty="0" smtClean="0"/>
            </a:br>
            <a:r>
              <a:rPr lang="zh-TW" altLang="en-US" b="1" dirty="0"/>
              <a:t> </a:t>
            </a:r>
            <a:r>
              <a:rPr lang="zh-TW" altLang="en-US" b="1" dirty="0" smtClean="0"/>
              <a:t>           </a:t>
            </a:r>
            <a:r>
              <a:rPr lang="zh-TW" altLang="zh-TW" b="1" dirty="0" smtClean="0"/>
              <a:t>系統</a:t>
            </a:r>
            <a:r>
              <a:rPr lang="zh-TW" altLang="zh-TW" b="1" dirty="0"/>
              <a:t>不讓我選通識選修課？</a:t>
            </a: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704" y="4680048"/>
            <a:ext cx="1104900" cy="76200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77072"/>
            <a:ext cx="1907704" cy="2780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392" y="5365686"/>
            <a:ext cx="13843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1" y="2675467"/>
            <a:ext cx="8640959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TW" sz="2800" dirty="0" smtClean="0">
                <a:solidFill>
                  <a:schemeClr val="tx1"/>
                </a:solidFill>
              </a:rPr>
              <a:t>Ａ</a:t>
            </a:r>
            <a:r>
              <a:rPr lang="en-US" altLang="zh-TW" sz="2800" dirty="0" smtClean="0">
                <a:solidFill>
                  <a:schemeClr val="tx1"/>
                </a:solidFill>
              </a:rPr>
              <a:t>5</a:t>
            </a:r>
            <a:r>
              <a:rPr lang="zh-TW" altLang="zh-TW" sz="2800" dirty="0" smtClean="0">
                <a:solidFill>
                  <a:schemeClr val="tx1"/>
                </a:solidFill>
              </a:rPr>
              <a:t>：</a:t>
            </a:r>
            <a:r>
              <a:rPr lang="zh-TW" altLang="zh-TW" sz="2800" dirty="0">
                <a:solidFill>
                  <a:schemeClr val="tx1"/>
                </a:solidFill>
              </a:rPr>
              <a:t>為了讓高年級學生順利畢業，因此通識選修</a:t>
            </a:r>
            <a:r>
              <a:rPr lang="zh-TW" altLang="zh-TW" sz="2800" dirty="0" smtClean="0">
                <a:solidFill>
                  <a:schemeClr val="tx1"/>
                </a:solidFill>
              </a:rPr>
              <a:t>課程</a:t>
            </a:r>
            <a:endParaRPr lang="en-US" altLang="zh-TW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2800" dirty="0">
                <a:solidFill>
                  <a:schemeClr val="tx1"/>
                </a:solidFill>
              </a:rPr>
              <a:t> </a:t>
            </a:r>
            <a:r>
              <a:rPr lang="en-US" altLang="zh-TW" sz="2800" dirty="0" smtClean="0">
                <a:solidFill>
                  <a:schemeClr val="tx1"/>
                </a:solidFill>
              </a:rPr>
              <a:t>          </a:t>
            </a:r>
            <a:r>
              <a:rPr lang="zh-TW" altLang="zh-TW" sz="2800" dirty="0" smtClean="0">
                <a:solidFill>
                  <a:schemeClr val="tx1"/>
                </a:solidFill>
              </a:rPr>
              <a:t>第一</a:t>
            </a:r>
            <a:r>
              <a:rPr lang="zh-TW" altLang="zh-TW" sz="2800" dirty="0">
                <a:solidFill>
                  <a:schemeClr val="tx1"/>
                </a:solidFill>
              </a:rPr>
              <a:t>、二天的加選課程權利，先開放給高年級生</a:t>
            </a:r>
            <a:r>
              <a:rPr lang="zh-TW" altLang="zh-TW" sz="2800" dirty="0" smtClean="0">
                <a:solidFill>
                  <a:schemeClr val="tx1"/>
                </a:solidFill>
              </a:rPr>
              <a:t>。</a:t>
            </a:r>
            <a:endParaRPr lang="en-US" altLang="zh-TW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altLang="zh-TW" sz="2800" dirty="0" smtClean="0">
                <a:solidFill>
                  <a:schemeClr val="tx1"/>
                </a:solidFill>
              </a:rPr>
              <a:t>           </a:t>
            </a:r>
            <a:r>
              <a:rPr lang="zh-TW" altLang="zh-TW" sz="2800" dirty="0" smtClean="0">
                <a:solidFill>
                  <a:schemeClr val="tx1"/>
                </a:solidFill>
              </a:rPr>
              <a:t>第三</a:t>
            </a:r>
            <a:r>
              <a:rPr lang="zh-TW" altLang="zh-TW" sz="2800" dirty="0">
                <a:solidFill>
                  <a:schemeClr val="tx1"/>
                </a:solidFill>
              </a:rPr>
              <a:t>天起，大一的同學就可以加選通識選修課程。</a:t>
            </a:r>
          </a:p>
          <a:p>
            <a:endParaRPr lang="en-US" altLang="zh-TW" sz="2800" dirty="0" smtClean="0">
              <a:solidFill>
                <a:schemeClr val="tx1"/>
              </a:solidFill>
            </a:endParaRPr>
          </a:p>
          <a:p>
            <a:r>
              <a:rPr lang="zh-TW" alt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表格請見下一頁</a:t>
            </a:r>
          </a:p>
        </p:txBody>
      </p:sp>
    </p:spTree>
    <p:extLst>
      <p:ext uri="{BB962C8B-B14F-4D97-AF65-F5344CB8AC3E}">
        <p14:creationId xmlns:p14="http://schemas.microsoft.com/office/powerpoint/2010/main" val="18690682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613157"/>
              </p:ext>
            </p:extLst>
          </p:nvPr>
        </p:nvGraphicFramePr>
        <p:xfrm>
          <a:off x="467544" y="476672"/>
          <a:ext cx="8208911" cy="5735709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38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24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8072">
                <a:tc gridSpan="6">
                  <a:txBody>
                    <a:bodyPr/>
                    <a:lstStyle/>
                    <a:p>
                      <a:pPr marL="269875" indent="-269875"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kern="10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108</a:t>
                      </a:r>
                      <a:r>
                        <a:rPr lang="zh-TW" sz="2000" kern="10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學年</a:t>
                      </a:r>
                      <a:r>
                        <a:rPr lang="zh-TW" sz="20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度【通識分類選修課程】加退選時程配置表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R="21590" algn="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年級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日期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大一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大二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大三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大四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(</a:t>
                      </a:r>
                      <a:r>
                        <a:rPr lang="zh-TW" sz="16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包含延修生</a:t>
                      </a:r>
                      <a:r>
                        <a:rPr lang="en-US" sz="16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)</a:t>
                      </a:r>
                      <a:endParaRPr lang="zh-TW" sz="1600" b="1" kern="100" dirty="0"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69875" indent="-269875" algn="ctr"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是否開放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跨學制選課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677">
                <a:tc>
                  <a:txBody>
                    <a:bodyPr/>
                    <a:lstStyle/>
                    <a:p>
                      <a:pPr marL="269875" indent="-269875"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1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天上午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9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：</a:t>
                      </a:r>
                      <a:r>
                        <a:rPr lang="en-US" sz="1800" kern="100" dirty="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00</a:t>
                      </a:r>
                    </a:p>
                    <a:p>
                      <a:pPr marL="269875" indent="-269875" algn="ctr">
                        <a:spcAft>
                          <a:spcPts val="0"/>
                        </a:spcAft>
                      </a:pPr>
                      <a:r>
                        <a:rPr lang="zh-TW" sz="1800" kern="100" dirty="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至</a:t>
                      </a:r>
                      <a:endParaRPr lang="zh-TW" sz="1800" kern="100" dirty="0"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2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日上午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8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：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59</a:t>
                      </a:r>
                      <a:endParaRPr lang="zh-TW" sz="1800" kern="100" dirty="0"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0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2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2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否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677">
                <a:tc>
                  <a:txBody>
                    <a:bodyPr/>
                    <a:lstStyle/>
                    <a:p>
                      <a:pPr marL="269875" indent="-269875"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2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天上午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9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：</a:t>
                      </a:r>
                      <a:r>
                        <a:rPr lang="en-US" sz="1800" kern="100" dirty="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00</a:t>
                      </a:r>
                    </a:p>
                    <a:p>
                      <a:pPr marL="269875" indent="-269875" algn="ctr">
                        <a:spcAft>
                          <a:spcPts val="0"/>
                        </a:spcAft>
                      </a:pPr>
                      <a:r>
                        <a:rPr lang="zh-TW" sz="1800" kern="100" dirty="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至</a:t>
                      </a:r>
                      <a:endParaRPr lang="zh-TW" sz="1800" kern="100" dirty="0"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3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天上午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8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：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59</a:t>
                      </a:r>
                      <a:endParaRPr lang="zh-TW" sz="1800" kern="100" dirty="0"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0</a:t>
                      </a:r>
                      <a:r>
                        <a:rPr lang="zh-TW" sz="2000" b="1" kern="10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是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9677">
                <a:tc>
                  <a:txBody>
                    <a:bodyPr/>
                    <a:lstStyle/>
                    <a:p>
                      <a:pPr marL="269875" indent="-269875"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3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天上午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9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：</a:t>
                      </a:r>
                      <a:r>
                        <a:rPr lang="en-US" sz="1800" kern="100" dirty="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00</a:t>
                      </a:r>
                    </a:p>
                    <a:p>
                      <a:pPr marL="269875" indent="-269875" algn="ctr">
                        <a:spcAft>
                          <a:spcPts val="0"/>
                        </a:spcAft>
                      </a:pPr>
                      <a:r>
                        <a:rPr lang="zh-TW" sz="1800" kern="100" dirty="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至</a:t>
                      </a:r>
                      <a:endParaRPr lang="zh-TW" sz="1800" kern="100" dirty="0"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天上午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8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：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59</a:t>
                      </a:r>
                      <a:endParaRPr lang="zh-TW" sz="1800" kern="100" dirty="0"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2</a:t>
                      </a:r>
                      <a:r>
                        <a:rPr lang="zh-TW" sz="2000" b="1" kern="10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  <a:r>
                        <a:rPr lang="zh-TW" sz="2000" b="1" kern="10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6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是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9677">
                <a:tc>
                  <a:txBody>
                    <a:bodyPr/>
                    <a:lstStyle/>
                    <a:p>
                      <a:pPr marL="269875" indent="-269875"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天上午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9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：</a:t>
                      </a:r>
                      <a:r>
                        <a:rPr lang="en-US" sz="1800" kern="100" dirty="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00</a:t>
                      </a:r>
                    </a:p>
                    <a:p>
                      <a:pPr marL="269875" indent="-269875" algn="ctr">
                        <a:spcAft>
                          <a:spcPts val="0"/>
                        </a:spcAft>
                      </a:pPr>
                      <a:r>
                        <a:rPr lang="zh-TW" sz="1800" kern="100" dirty="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至</a:t>
                      </a:r>
                      <a:endParaRPr lang="zh-TW" sz="1800" kern="100" dirty="0"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5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天上午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8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：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59</a:t>
                      </a:r>
                      <a:endParaRPr lang="zh-TW" sz="1800" kern="100" dirty="0"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  <a:r>
                        <a:rPr lang="zh-TW" sz="2000" b="1" kern="10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6</a:t>
                      </a:r>
                      <a:r>
                        <a:rPr lang="zh-TW" sz="2000" b="1" kern="10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6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8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是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0857">
                <a:tc>
                  <a:txBody>
                    <a:bodyPr/>
                    <a:lstStyle/>
                    <a:p>
                      <a:pPr marL="269875" indent="-269875"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5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天上午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9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：</a:t>
                      </a:r>
                      <a:r>
                        <a:rPr lang="en-US" sz="1800" kern="100" dirty="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00</a:t>
                      </a:r>
                    </a:p>
                    <a:p>
                      <a:pPr marL="269875" indent="-269875" algn="ctr">
                        <a:spcAft>
                          <a:spcPts val="0"/>
                        </a:spcAft>
                      </a:pPr>
                      <a:r>
                        <a:rPr lang="zh-TW" sz="1800" kern="100" dirty="0" smtClean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至</a:t>
                      </a:r>
                      <a:endParaRPr lang="zh-TW" sz="1800" kern="100" dirty="0"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第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5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天下午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20</a:t>
                      </a:r>
                      <a:r>
                        <a:rPr lang="zh-TW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：</a:t>
                      </a:r>
                      <a:r>
                        <a:rPr lang="en-US" sz="1800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00</a:t>
                      </a:r>
                      <a:endParaRPr lang="zh-TW" sz="1800" kern="100" dirty="0">
                        <a:effectLst/>
                        <a:latin typeface="新細明體" pitchFamily="18" charset="-120"/>
                        <a:ea typeface="新細明體" pitchFamily="18" charset="-12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4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6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8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8</a:t>
                      </a:r>
                      <a:r>
                        <a:rPr lang="zh-TW" sz="2000" b="1" kern="100" dirty="0">
                          <a:solidFill>
                            <a:schemeClr val="tx1"/>
                          </a:solidFill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學分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="1" kern="100" dirty="0">
                          <a:effectLst/>
                          <a:latin typeface="新細明體" pitchFamily="18" charset="-120"/>
                          <a:ea typeface="新細明體" pitchFamily="18" charset="-120"/>
                        </a:rPr>
                        <a:t>是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3" name="直線接點 2"/>
          <p:cNvCxnSpPr/>
          <p:nvPr/>
        </p:nvCxnSpPr>
        <p:spPr>
          <a:xfrm>
            <a:off x="467544" y="1124744"/>
            <a:ext cx="216024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6984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02866" y="548680"/>
            <a:ext cx="7772400" cy="1780108"/>
          </a:xfrm>
        </p:spPr>
        <p:txBody>
          <a:bodyPr>
            <a:normAutofit/>
          </a:bodyPr>
          <a:lstStyle/>
          <a:p>
            <a:r>
              <a:rPr lang="zh-TW" altLang="en-US" sz="8000" b="1" dirty="0" smtClean="0"/>
              <a:t>感</a:t>
            </a:r>
            <a:r>
              <a:rPr lang="zh-TW" altLang="zh-TW" sz="8000" b="1" dirty="0" smtClean="0"/>
              <a:t>謝</a:t>
            </a:r>
            <a:r>
              <a:rPr lang="zh-TW" altLang="en-US" sz="8000" b="1" dirty="0" smtClean="0"/>
              <a:t>聆聽</a:t>
            </a:r>
            <a:r>
              <a:rPr lang="zh-TW" altLang="zh-TW" sz="8000" b="1" dirty="0" smtClean="0"/>
              <a:t>〜</a:t>
            </a:r>
            <a:endParaRPr lang="zh-TW" altLang="zh-TW" sz="80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365104"/>
            <a:ext cx="3246127" cy="1277115"/>
          </a:xfrm>
          <a:prstGeom prst="rect">
            <a:avLst/>
          </a:prstGeom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5539092"/>
            <a:ext cx="1893168" cy="1318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714059"/>
            <a:ext cx="1295276" cy="106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92896"/>
            <a:ext cx="3563969" cy="1872208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27000" dist="38100" dir="2700000" algn="ctr">
              <a:srgbClr val="000000">
                <a:alpha val="45000"/>
              </a:srgbClr>
            </a:outerShdw>
            <a:reflection blurRad="6350" stA="50000" endA="300" endPos="90000" dist="50800" dir="5400000" sy="-100000" algn="bl" rotWithShape="0"/>
            <a:softEdge rad="127000"/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88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綜合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新細明體" pitchFamily="18" charset="-12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824</TotalTime>
  <Words>791</Words>
  <Application>Microsoft Office PowerPoint</Application>
  <PresentationFormat>如螢幕大小 (4:3)</PresentationFormat>
  <Paragraphs>167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14</vt:i4>
      </vt:variant>
    </vt:vector>
  </HeadingPairs>
  <TitlesOfParts>
    <vt:vector size="27" baseType="lpstr">
      <vt:lpstr>HY울릉도M</vt:lpstr>
      <vt:lpstr>Wingdings</vt:lpstr>
      <vt:lpstr>新細明體</vt:lpstr>
      <vt:lpstr>新細明體</vt:lpstr>
      <vt:lpstr>標楷體</vt:lpstr>
      <vt:lpstr>Arial</vt:lpstr>
      <vt:lpstr>Calibri</vt:lpstr>
      <vt:lpstr>Candara</vt:lpstr>
      <vt:lpstr>Garamond</vt:lpstr>
      <vt:lpstr>Symbol</vt:lpstr>
      <vt:lpstr>Times New Roman</vt:lpstr>
      <vt:lpstr>波形</vt:lpstr>
      <vt:lpstr>Edge</vt:lpstr>
      <vt:lpstr>  108學年度下學期 通識課程說明會</vt:lpstr>
      <vt:lpstr>PowerPoint 簡報</vt:lpstr>
      <vt:lpstr>壹、課程說明</vt:lpstr>
      <vt:lpstr>(三)通識教育課程     1.通識核心必修課程(104學年度起) </vt:lpstr>
      <vt:lpstr>2.通識分類選修課程</vt:lpstr>
      <vt:lpstr>校定必修英語課程(105學年度起) </vt:lpstr>
      <vt:lpstr>貳、通識選課         Q &amp; A</vt:lpstr>
      <vt:lpstr>Ｑ1：通識選修課裡，我一定要修            生活技能類嗎？ </vt:lpstr>
      <vt:lpstr>Ｑ2：為什麼我同學英文是上基礎班，            我卻是進階班，那我可以換班嗎？ </vt:lpstr>
      <vt:lpstr>Ｑ3：隨班上課的通識課程，可以退選             或換班嗎？若我被當掉要重修呢？ </vt:lpstr>
      <vt:lpstr>Ｑ4：我的通識必修課沒過，請問我再重修一定要修同樣課程嗎?  </vt:lpstr>
      <vt:lpstr>Ｑ5：我是大一生，為什麼加退選時             系統不讓我選通識選修課？ </vt:lpstr>
      <vt:lpstr>PowerPoint 簡報</vt:lpstr>
      <vt:lpstr>感謝聆聽〜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通識選課說明會</dc:title>
  <dc:creator>Miss-White</dc:creator>
  <cp:lastModifiedBy>AU</cp:lastModifiedBy>
  <cp:revision>194</cp:revision>
  <cp:lastPrinted>2016-08-18T02:54:12Z</cp:lastPrinted>
  <dcterms:created xsi:type="dcterms:W3CDTF">2014-08-26T03:13:58Z</dcterms:created>
  <dcterms:modified xsi:type="dcterms:W3CDTF">2020-02-25T05:36:30Z</dcterms:modified>
</cp:coreProperties>
</file>